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5" r:id="rId2"/>
    <p:sldId id="277" r:id="rId3"/>
    <p:sldId id="258" r:id="rId4"/>
    <p:sldId id="259" r:id="rId5"/>
    <p:sldId id="262" r:id="rId6"/>
    <p:sldId id="263" r:id="rId7"/>
    <p:sldId id="264" r:id="rId8"/>
    <p:sldId id="265" r:id="rId9"/>
    <p:sldId id="257" r:id="rId10"/>
    <p:sldId id="276" r:id="rId11"/>
    <p:sldId id="279" r:id="rId12"/>
    <p:sldId id="273" r:id="rId13"/>
    <p:sldId id="270" r:id="rId14"/>
    <p:sldId id="266" r:id="rId15"/>
    <p:sldId id="278" r:id="rId16"/>
    <p:sldId id="271" r:id="rId17"/>
    <p:sldId id="269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5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3333CC"/>
    <a:srgbClr val="530FDB"/>
    <a:srgbClr val="3333FF"/>
    <a:srgbClr val="C1F4FB"/>
    <a:srgbClr val="27F927"/>
    <a:srgbClr val="55D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2160"/>
        <p:guide pos="35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Estimated Expenses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05A-4592-96AD-2C2B1F34572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05A-4592-96AD-2C2B1F34572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05A-4592-96AD-2C2B1F34572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05A-4592-96AD-2C2B1F34572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05A-4592-96AD-2C2B1F34572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baseline="0" dirty="0"/>
                      <a:t>Development
</a:t>
                    </a:r>
                    <a:fld id="{C8BD5F8C-9CF9-4C52-835C-4B35EA01E17B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05A-4592-96AD-2C2B1F34572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baseline="0"/>
                      <a:t>Infrastructure</a:t>
                    </a:r>
                    <a:r>
                      <a:rPr lang="en-US" baseline="0" dirty="0"/>
                      <a:t>
</a:t>
                    </a:r>
                    <a:fld id="{A94C8DE3-BCEF-4C2D-978D-37F0AB3396F0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05A-4592-96AD-2C2B1F34572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baseline="0"/>
                      <a:t>Marketing</a:t>
                    </a:r>
                    <a:r>
                      <a:rPr lang="en-US" baseline="0" dirty="0"/>
                      <a:t>
</a:t>
                    </a:r>
                    <a:fld id="{9FEF80CE-8AA5-4AA2-91F2-CC334648EDE3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05A-4592-96AD-2C2B1F34572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baseline="0"/>
                      <a:t>Healthcare professionals</a:t>
                    </a:r>
                    <a:r>
                      <a:rPr lang="en-US" baseline="0" dirty="0"/>
                      <a:t>
</a:t>
                    </a:r>
                    <a:fld id="{B2EBA401-136C-4E57-9232-11750048A6C8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205A-4592-96AD-2C2B1F34572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baseline="0" dirty="0"/>
                      <a:t>Miscellaneous
</a:t>
                    </a:r>
                    <a:fld id="{592C626A-856A-49EB-8420-3E7BFEE81FB6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05A-4592-96AD-2C2B1F34572B}"/>
                </c:ext>
              </c:extLst>
            </c:dLbl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Sheet1!$A$4:$A$8</c:f>
              <c:strCache>
                <c:ptCount val="5"/>
                <c:pt idx="0">
                  <c:v>technology investments</c:v>
                </c:pt>
                <c:pt idx="1">
                  <c:v>infrastruture</c:v>
                </c:pt>
                <c:pt idx="2">
                  <c:v>advertisements</c:v>
                </c:pt>
                <c:pt idx="3">
                  <c:v>banking charges and licenses</c:v>
                </c:pt>
                <c:pt idx="4">
                  <c:v>miscellaneous</c:v>
                </c:pt>
              </c:strCache>
            </c:strRef>
          </c:cat>
          <c:val>
            <c:numRef>
              <c:f>Sheet1!$B$4:$B$8</c:f>
              <c:numCache>
                <c:formatCode>General</c:formatCode>
                <c:ptCount val="5"/>
                <c:pt idx="0">
                  <c:v>3000000</c:v>
                </c:pt>
                <c:pt idx="1">
                  <c:v>2000000</c:v>
                </c:pt>
                <c:pt idx="2">
                  <c:v>1500000</c:v>
                </c:pt>
                <c:pt idx="3">
                  <c:v>2000000</c:v>
                </c:pt>
                <c:pt idx="4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05A-4592-96AD-2C2B1F3457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aseline="0" dirty="0">
                <a:solidFill>
                  <a:schemeClr val="bg1"/>
                </a:solidFill>
              </a:rPr>
              <a:t>Projections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</c:v>
                </c:pt>
                <c:pt idx="1">
                  <c:v>10</c:v>
                </c:pt>
                <c:pt idx="2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39-4083-9139-21C8158228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6</c:v>
                </c:pt>
                <c:pt idx="2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39-4083-9139-21C8158228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39-4083-9139-21C8158228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5119472"/>
        <c:axId val="235118160"/>
      </c:barChart>
      <c:catAx>
        <c:axId val="235119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>
                    <a:solidFill>
                      <a:schemeClr val="bg1"/>
                    </a:solidFill>
                  </a:rPr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118160"/>
        <c:crosses val="autoZero"/>
        <c:auto val="1"/>
        <c:lblAlgn val="ctr"/>
        <c:lblOffset val="100"/>
        <c:noMultiLvlLbl val="0"/>
      </c:catAx>
      <c:valAx>
        <c:axId val="23511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>
                    <a:solidFill>
                      <a:schemeClr val="bg1"/>
                    </a:solidFill>
                  </a:rPr>
                  <a:t>Million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11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75000"/>
        <a:lumOff val="2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13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919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27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12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762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28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41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6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09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54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382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CC01930-9684-419B-B63C-492BA99B4F6C}" type="datetimeFigureOut">
              <a:rPr lang="en-IN" smtClean="0"/>
              <a:t>20-04-2020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446036E-E996-42A7-B84E-8A31E5719E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79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AyJ0CuV_8Q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tiff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OyL_zM3mbw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6C8E2F-F7EA-4738-8DAE-50E7EFF29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902" y="1012668"/>
            <a:ext cx="2234046" cy="2601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A1CB05-429F-4B58-8529-98C2BEC1D528}"/>
              </a:ext>
            </a:extLst>
          </p:cNvPr>
          <p:cNvSpPr txBox="1"/>
          <p:nvPr/>
        </p:nvSpPr>
        <p:spPr>
          <a:xfrm>
            <a:off x="0" y="4683761"/>
            <a:ext cx="4796139" cy="211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   Team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Raghav Krishna Kumar (x18181848)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Vinaysheel Kishor Wagh (x18194303)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Shrey Sanjay Shah(x18192271)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Kamalesh Palani (x18180311)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EA6A6A-333A-4802-8EF4-B1A084D2D1D1}"/>
              </a:ext>
            </a:extLst>
          </p:cNvPr>
          <p:cNvGrpSpPr/>
          <p:nvPr/>
        </p:nvGrpSpPr>
        <p:grpSpPr>
          <a:xfrm>
            <a:off x="150920" y="195309"/>
            <a:ext cx="4183339" cy="4258947"/>
            <a:chOff x="336840" y="377789"/>
            <a:chExt cx="3997419" cy="407646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4D5D8B-D7D6-407E-999E-A6ACBFBF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840" y="377789"/>
              <a:ext cx="3563117" cy="34265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E04123-D11B-413F-A31E-AA869CC81237}"/>
                </a:ext>
              </a:extLst>
            </p:cNvPr>
            <p:cNvSpPr txBox="1"/>
            <p:nvPr/>
          </p:nvSpPr>
          <p:spPr>
            <a:xfrm>
              <a:off x="433591" y="3377038"/>
              <a:ext cx="39006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M E N T A L </a:t>
              </a:r>
              <a:r>
                <a:rPr lang="en-IN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M A T E</a:t>
              </a:r>
            </a:p>
            <a:p>
              <a:endParaRPr lang="en-IN" sz="32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D672FEA-FD85-4F35-987B-010F616DF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blackWhite">
          <a:xfrm>
            <a:off x="4237169" y="0"/>
            <a:ext cx="7954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3B3928-FDFE-4948-9D90-D829C62E9C91}"/>
              </a:ext>
            </a:extLst>
          </p:cNvPr>
          <p:cNvSpPr/>
          <p:nvPr/>
        </p:nvSpPr>
        <p:spPr>
          <a:xfrm>
            <a:off x="-3368255" y="0"/>
            <a:ext cx="70881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                                    How we work?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E8F33-986A-46CE-BF91-36872F881367}"/>
              </a:ext>
            </a:extLst>
          </p:cNvPr>
          <p:cNvSpPr txBox="1"/>
          <p:nvPr/>
        </p:nvSpPr>
        <p:spPr>
          <a:xfrm>
            <a:off x="11575" y="-12233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Demo - 2 (Depression)</a:t>
            </a:r>
          </a:p>
        </p:txBody>
      </p:sp>
      <p:pic>
        <p:nvPicPr>
          <p:cNvPr id="3" name="Online Media 2" title="mental mate demo part 2">
            <a:hlinkClick r:id="" action="ppaction://media"/>
            <a:extLst>
              <a:ext uri="{FF2B5EF4-FFF2-40B4-BE49-F238E27FC236}">
                <a16:creationId xmlns:a16="http://schemas.microsoft.com/office/drawing/2014/main" id="{96CA9292-4ACB-464C-AC95-81DD3D12AC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634098"/>
            <a:ext cx="12192000" cy="6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2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3B3928-FDFE-4948-9D90-D829C62E9C91}"/>
              </a:ext>
            </a:extLst>
          </p:cNvPr>
          <p:cNvSpPr/>
          <p:nvPr/>
        </p:nvSpPr>
        <p:spPr>
          <a:xfrm>
            <a:off x="-3368255" y="0"/>
            <a:ext cx="70881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                                    How we work?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E8F33-986A-46CE-BF91-36872F881367}"/>
              </a:ext>
            </a:extLst>
          </p:cNvPr>
          <p:cNvSpPr txBox="1"/>
          <p:nvPr/>
        </p:nvSpPr>
        <p:spPr>
          <a:xfrm>
            <a:off x="11575" y="-12233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Feedback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CD500A-AD75-46E3-A4EF-E380622B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" y="3931921"/>
            <a:ext cx="4489305" cy="292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B2683A-6FE9-4D1F-A742-5D7058B23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454" y="646331"/>
            <a:ext cx="7945120" cy="523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2B5865-9353-48BD-8FDA-4B94FC6E7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6331"/>
            <a:ext cx="4246880" cy="31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14D8056-B299-43D6-819F-76E1AE9AD960}"/>
              </a:ext>
            </a:extLst>
          </p:cNvPr>
          <p:cNvGrpSpPr/>
          <p:nvPr/>
        </p:nvGrpSpPr>
        <p:grpSpPr>
          <a:xfrm>
            <a:off x="934301" y="-124556"/>
            <a:ext cx="10323397" cy="6843660"/>
            <a:chOff x="206049" y="-135873"/>
            <a:chExt cx="10323397" cy="68436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091D9DB-0505-43C5-813D-6985CC5F9E70}"/>
                </a:ext>
              </a:extLst>
            </p:cNvPr>
            <p:cNvSpPr/>
            <p:nvPr/>
          </p:nvSpPr>
          <p:spPr>
            <a:xfrm>
              <a:off x="206049" y="-135873"/>
              <a:ext cx="257474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Competition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1B08D49-135C-49B6-84F6-D9379B61F7F6}"/>
                </a:ext>
              </a:extLst>
            </p:cNvPr>
            <p:cNvCxnSpPr/>
            <p:nvPr/>
          </p:nvCxnSpPr>
          <p:spPr>
            <a:xfrm>
              <a:off x="5361709" y="1205345"/>
              <a:ext cx="0" cy="513311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2A4903F-FC46-49FC-A1A4-26A4D6A705AB}"/>
                </a:ext>
              </a:extLst>
            </p:cNvPr>
            <p:cNvCxnSpPr>
              <a:cxnSpLocks/>
            </p:cNvCxnSpPr>
            <p:nvPr/>
          </p:nvCxnSpPr>
          <p:spPr>
            <a:xfrm>
              <a:off x="2036618" y="3429000"/>
              <a:ext cx="66397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4B9F74-D9CB-4937-9EA5-40F2BF10C2BD}"/>
                </a:ext>
              </a:extLst>
            </p:cNvPr>
            <p:cNvSpPr txBox="1"/>
            <p:nvPr/>
          </p:nvSpPr>
          <p:spPr>
            <a:xfrm>
              <a:off x="4717480" y="6338455"/>
              <a:ext cx="1662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Expensive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D9942B-0EDD-42C8-8C15-B1CD22588DF3}"/>
                </a:ext>
              </a:extLst>
            </p:cNvPr>
            <p:cNvSpPr txBox="1"/>
            <p:nvPr/>
          </p:nvSpPr>
          <p:spPr>
            <a:xfrm>
              <a:off x="471076" y="3244334"/>
              <a:ext cx="1662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Low Interaction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4E6D7E-A16D-4477-AACE-D7B67A66B5D6}"/>
                </a:ext>
              </a:extLst>
            </p:cNvPr>
            <p:cNvSpPr txBox="1"/>
            <p:nvPr/>
          </p:nvSpPr>
          <p:spPr>
            <a:xfrm>
              <a:off x="8866917" y="3244334"/>
              <a:ext cx="1662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High Interaction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F4425E-369F-45EC-8DCC-CF34F805D668}"/>
                </a:ext>
              </a:extLst>
            </p:cNvPr>
            <p:cNvSpPr txBox="1"/>
            <p:nvPr/>
          </p:nvSpPr>
          <p:spPr>
            <a:xfrm>
              <a:off x="4717480" y="799190"/>
              <a:ext cx="1662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Affordable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E5A69E4-802C-4E58-9AEF-598A0F99174B}"/>
                </a:ext>
              </a:extLst>
            </p:cNvPr>
            <p:cNvGrpSpPr/>
            <p:nvPr/>
          </p:nvGrpSpPr>
          <p:grpSpPr>
            <a:xfrm>
              <a:off x="2646223" y="2357156"/>
              <a:ext cx="1383170" cy="459432"/>
              <a:chOff x="6694026" y="1703063"/>
              <a:chExt cx="1383170" cy="459432"/>
            </a:xfrm>
          </p:grpSpPr>
          <p:pic>
            <p:nvPicPr>
              <p:cNvPr id="20" name="Graphic 19" descr="Close">
                <a:extLst>
                  <a:ext uri="{FF2B5EF4-FFF2-40B4-BE49-F238E27FC236}">
                    <a16:creationId xmlns:a16="http://schemas.microsoft.com/office/drawing/2014/main" id="{16D912C8-6D5F-499E-8C9F-045252134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94026" y="1963887"/>
                <a:ext cx="198608" cy="19860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712B-0519-4C95-908A-0A400A71A8B0}"/>
                  </a:ext>
                </a:extLst>
              </p:cNvPr>
              <p:cNvSpPr txBox="1"/>
              <p:nvPr/>
            </p:nvSpPr>
            <p:spPr>
              <a:xfrm>
                <a:off x="6830292" y="1703063"/>
                <a:ext cx="1246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58E1A0-D893-4DAB-B744-EFB4A6979305}"/>
                </a:ext>
              </a:extLst>
            </p:cNvPr>
            <p:cNvSpPr txBox="1"/>
            <p:nvPr/>
          </p:nvSpPr>
          <p:spPr>
            <a:xfrm>
              <a:off x="3641471" y="3910992"/>
              <a:ext cx="1246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1345F3-3CE2-4FC0-BD25-E6395D97171D}"/>
                </a:ext>
              </a:extLst>
            </p:cNvPr>
            <p:cNvSpPr txBox="1"/>
            <p:nvPr/>
          </p:nvSpPr>
          <p:spPr>
            <a:xfrm>
              <a:off x="6005939" y="5025467"/>
              <a:ext cx="1246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4A162F-6A66-418D-A761-586D694272DC}"/>
                </a:ext>
              </a:extLst>
            </p:cNvPr>
            <p:cNvSpPr txBox="1"/>
            <p:nvPr/>
          </p:nvSpPr>
          <p:spPr>
            <a:xfrm>
              <a:off x="6285955" y="3999641"/>
              <a:ext cx="1246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30E24B0-8C25-4623-8742-BC6CC8C24751}"/>
              </a:ext>
            </a:extLst>
          </p:cNvPr>
          <p:cNvSpPr txBox="1"/>
          <p:nvPr/>
        </p:nvSpPr>
        <p:spPr>
          <a:xfrm>
            <a:off x="11575" y="-12233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Competitors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44BBEEF-DB9B-4E9A-B96E-EC635BFA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049" y="2132825"/>
            <a:ext cx="1030651" cy="8627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4FBD4B-1AC3-4331-A237-7F43F6CD0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585" y="4106975"/>
            <a:ext cx="1030649" cy="8583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5261546-4561-4F02-978E-3CFA75D6B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634" y="5083302"/>
            <a:ext cx="1246903" cy="10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5AAD51-3F77-4211-9962-1C1900445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119" y="3901982"/>
            <a:ext cx="1026222" cy="858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ADE10-E2D0-4B96-8814-E83CB74EE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0283" y="1508199"/>
            <a:ext cx="1058038" cy="10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9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388334-854A-4B44-899E-9EB747295102}"/>
              </a:ext>
            </a:extLst>
          </p:cNvPr>
          <p:cNvSpPr/>
          <p:nvPr/>
        </p:nvSpPr>
        <p:spPr>
          <a:xfrm>
            <a:off x="225290" y="110446"/>
            <a:ext cx="31987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Revenue Model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9FB2B0-F33D-4267-B118-63AFAF398FB4}"/>
              </a:ext>
            </a:extLst>
          </p:cNvPr>
          <p:cNvGrpSpPr/>
          <p:nvPr/>
        </p:nvGrpSpPr>
        <p:grpSpPr>
          <a:xfrm>
            <a:off x="1970002" y="2876378"/>
            <a:ext cx="2581188" cy="2163650"/>
            <a:chOff x="1970002" y="2876378"/>
            <a:chExt cx="2509834" cy="2163650"/>
          </a:xfrm>
        </p:grpSpPr>
        <p:sp>
          <p:nvSpPr>
            <p:cNvPr id="47" name="Triangle 2">
              <a:extLst>
                <a:ext uri="{FF2B5EF4-FFF2-40B4-BE49-F238E27FC236}">
                  <a16:creationId xmlns:a16="http://schemas.microsoft.com/office/drawing/2014/main" id="{99F2CDD5-C65E-49A8-ABD8-73DBAF36EA7A}"/>
                </a:ext>
              </a:extLst>
            </p:cNvPr>
            <p:cNvSpPr/>
            <p:nvPr/>
          </p:nvSpPr>
          <p:spPr>
            <a:xfrm>
              <a:off x="1970002" y="2876378"/>
              <a:ext cx="2509834" cy="216365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618C78-8F3B-4746-9BBA-1430C2D88DA6}"/>
                </a:ext>
              </a:extLst>
            </p:cNvPr>
            <p:cNvSpPr txBox="1"/>
            <p:nvPr/>
          </p:nvSpPr>
          <p:spPr>
            <a:xfrm flipH="1">
              <a:off x="2558814" y="3715245"/>
              <a:ext cx="1553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Revenue </a:t>
              </a:r>
            </a:p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</p:grpSp>
      <p:sp>
        <p:nvSpPr>
          <p:cNvPr id="51" name="Freeform 57">
            <a:extLst>
              <a:ext uri="{FF2B5EF4-FFF2-40B4-BE49-F238E27FC236}">
                <a16:creationId xmlns:a16="http://schemas.microsoft.com/office/drawing/2014/main" id="{4E7B2046-704D-4093-8167-D8218A41F078}"/>
              </a:ext>
            </a:extLst>
          </p:cNvPr>
          <p:cNvSpPr>
            <a:spLocks noEditPoints="1"/>
          </p:cNvSpPr>
          <p:nvPr/>
        </p:nvSpPr>
        <p:spPr bwMode="auto">
          <a:xfrm>
            <a:off x="3038682" y="2407532"/>
            <a:ext cx="549322" cy="534132"/>
          </a:xfrm>
          <a:custGeom>
            <a:avLst/>
            <a:gdLst>
              <a:gd name="T0" fmla="*/ 188913 w 55"/>
              <a:gd name="T1" fmla="*/ 106478 h 55"/>
              <a:gd name="T2" fmla="*/ 185478 w 55"/>
              <a:gd name="T3" fmla="*/ 113347 h 55"/>
              <a:gd name="T4" fmla="*/ 161435 w 55"/>
              <a:gd name="T5" fmla="*/ 116782 h 55"/>
              <a:gd name="T6" fmla="*/ 158000 w 55"/>
              <a:gd name="T7" fmla="*/ 127086 h 55"/>
              <a:gd name="T8" fmla="*/ 168304 w 55"/>
              <a:gd name="T9" fmla="*/ 144260 h 55"/>
              <a:gd name="T10" fmla="*/ 171739 w 55"/>
              <a:gd name="T11" fmla="*/ 147695 h 55"/>
              <a:gd name="T12" fmla="*/ 168304 w 55"/>
              <a:gd name="T13" fmla="*/ 151130 h 55"/>
              <a:gd name="T14" fmla="*/ 147696 w 55"/>
              <a:gd name="T15" fmla="*/ 171738 h 55"/>
              <a:gd name="T16" fmla="*/ 144261 w 55"/>
              <a:gd name="T17" fmla="*/ 171738 h 55"/>
              <a:gd name="T18" fmla="*/ 127087 w 55"/>
              <a:gd name="T19" fmla="*/ 157999 h 55"/>
              <a:gd name="T20" fmla="*/ 113348 w 55"/>
              <a:gd name="T21" fmla="*/ 161434 h 55"/>
              <a:gd name="T22" fmla="*/ 109913 w 55"/>
              <a:gd name="T23" fmla="*/ 185477 h 55"/>
              <a:gd name="T24" fmla="*/ 106478 w 55"/>
              <a:gd name="T25" fmla="*/ 188912 h 55"/>
              <a:gd name="T26" fmla="*/ 79000 w 55"/>
              <a:gd name="T27" fmla="*/ 188912 h 55"/>
              <a:gd name="T28" fmla="*/ 75565 w 55"/>
              <a:gd name="T29" fmla="*/ 185477 h 55"/>
              <a:gd name="T30" fmla="*/ 72130 w 55"/>
              <a:gd name="T31" fmla="*/ 161434 h 55"/>
              <a:gd name="T32" fmla="*/ 61826 w 55"/>
              <a:gd name="T33" fmla="*/ 157999 h 55"/>
              <a:gd name="T34" fmla="*/ 44652 w 55"/>
              <a:gd name="T35" fmla="*/ 171738 h 55"/>
              <a:gd name="T36" fmla="*/ 41217 w 55"/>
              <a:gd name="T37" fmla="*/ 171738 h 55"/>
              <a:gd name="T38" fmla="*/ 37783 w 55"/>
              <a:gd name="T39" fmla="*/ 171738 h 55"/>
              <a:gd name="T40" fmla="*/ 17174 w 55"/>
              <a:gd name="T41" fmla="*/ 151130 h 55"/>
              <a:gd name="T42" fmla="*/ 17174 w 55"/>
              <a:gd name="T43" fmla="*/ 147695 h 55"/>
              <a:gd name="T44" fmla="*/ 17174 w 55"/>
              <a:gd name="T45" fmla="*/ 144260 h 55"/>
              <a:gd name="T46" fmla="*/ 30913 w 55"/>
              <a:gd name="T47" fmla="*/ 127086 h 55"/>
              <a:gd name="T48" fmla="*/ 24043 w 55"/>
              <a:gd name="T49" fmla="*/ 113347 h 55"/>
              <a:gd name="T50" fmla="*/ 3435 w 55"/>
              <a:gd name="T51" fmla="*/ 113347 h 55"/>
              <a:gd name="T52" fmla="*/ 0 w 55"/>
              <a:gd name="T53" fmla="*/ 106478 h 55"/>
              <a:gd name="T54" fmla="*/ 0 w 55"/>
              <a:gd name="T55" fmla="*/ 79000 h 55"/>
              <a:gd name="T56" fmla="*/ 3435 w 55"/>
              <a:gd name="T57" fmla="*/ 75565 h 55"/>
              <a:gd name="T58" fmla="*/ 24043 w 55"/>
              <a:gd name="T59" fmla="*/ 72130 h 55"/>
              <a:gd name="T60" fmla="*/ 30913 w 55"/>
              <a:gd name="T61" fmla="*/ 61826 h 55"/>
              <a:gd name="T62" fmla="*/ 17174 w 55"/>
              <a:gd name="T63" fmla="*/ 44652 h 55"/>
              <a:gd name="T64" fmla="*/ 17174 w 55"/>
              <a:gd name="T65" fmla="*/ 41217 h 55"/>
              <a:gd name="T66" fmla="*/ 17174 w 55"/>
              <a:gd name="T67" fmla="*/ 37782 h 55"/>
              <a:gd name="T68" fmla="*/ 41217 w 55"/>
              <a:gd name="T69" fmla="*/ 17174 h 55"/>
              <a:gd name="T70" fmla="*/ 44652 w 55"/>
              <a:gd name="T71" fmla="*/ 17174 h 55"/>
              <a:gd name="T72" fmla="*/ 61826 w 55"/>
              <a:gd name="T73" fmla="*/ 30913 h 55"/>
              <a:gd name="T74" fmla="*/ 72130 w 55"/>
              <a:gd name="T75" fmla="*/ 27478 h 55"/>
              <a:gd name="T76" fmla="*/ 75565 w 55"/>
              <a:gd name="T77" fmla="*/ 3435 h 55"/>
              <a:gd name="T78" fmla="*/ 79000 w 55"/>
              <a:gd name="T79" fmla="*/ 0 h 55"/>
              <a:gd name="T80" fmla="*/ 106478 w 55"/>
              <a:gd name="T81" fmla="*/ 0 h 55"/>
              <a:gd name="T82" fmla="*/ 109913 w 55"/>
              <a:gd name="T83" fmla="*/ 3435 h 55"/>
              <a:gd name="T84" fmla="*/ 113348 w 55"/>
              <a:gd name="T85" fmla="*/ 27478 h 55"/>
              <a:gd name="T86" fmla="*/ 127087 w 55"/>
              <a:gd name="T87" fmla="*/ 30913 h 55"/>
              <a:gd name="T88" fmla="*/ 144261 w 55"/>
              <a:gd name="T89" fmla="*/ 17174 h 55"/>
              <a:gd name="T90" fmla="*/ 147696 w 55"/>
              <a:gd name="T91" fmla="*/ 17174 h 55"/>
              <a:gd name="T92" fmla="*/ 147696 w 55"/>
              <a:gd name="T93" fmla="*/ 17174 h 55"/>
              <a:gd name="T94" fmla="*/ 168304 w 55"/>
              <a:gd name="T95" fmla="*/ 37782 h 55"/>
              <a:gd name="T96" fmla="*/ 171739 w 55"/>
              <a:gd name="T97" fmla="*/ 41217 h 55"/>
              <a:gd name="T98" fmla="*/ 168304 w 55"/>
              <a:gd name="T99" fmla="*/ 44652 h 55"/>
              <a:gd name="T100" fmla="*/ 158000 w 55"/>
              <a:gd name="T101" fmla="*/ 61826 h 55"/>
              <a:gd name="T102" fmla="*/ 161435 w 55"/>
              <a:gd name="T103" fmla="*/ 72130 h 55"/>
              <a:gd name="T104" fmla="*/ 185478 w 55"/>
              <a:gd name="T105" fmla="*/ 75565 h 55"/>
              <a:gd name="T106" fmla="*/ 188913 w 55"/>
              <a:gd name="T107" fmla="*/ 79000 h 55"/>
              <a:gd name="T108" fmla="*/ 188913 w 55"/>
              <a:gd name="T109" fmla="*/ 106478 h 55"/>
              <a:gd name="T110" fmla="*/ 92739 w 55"/>
              <a:gd name="T111" fmla="*/ 61826 h 55"/>
              <a:gd name="T112" fmla="*/ 61826 w 55"/>
              <a:gd name="T113" fmla="*/ 92739 h 55"/>
              <a:gd name="T114" fmla="*/ 92739 w 55"/>
              <a:gd name="T115" fmla="*/ 123651 h 55"/>
              <a:gd name="T116" fmla="*/ 123652 w 55"/>
              <a:gd name="T117" fmla="*/ 92739 h 55"/>
              <a:gd name="T118" fmla="*/ 92739 w 55"/>
              <a:gd name="T119" fmla="*/ 61826 h 5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38EBE1-49F9-48BF-A981-0509D77E4CB8}"/>
              </a:ext>
            </a:extLst>
          </p:cNvPr>
          <p:cNvSpPr txBox="1"/>
          <p:nvPr/>
        </p:nvSpPr>
        <p:spPr>
          <a:xfrm flipH="1">
            <a:off x="7151935" y="1986197"/>
            <a:ext cx="1899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117BB4-54B3-4B5C-801B-4CFFD64555E9}"/>
              </a:ext>
            </a:extLst>
          </p:cNvPr>
          <p:cNvSpPr txBox="1"/>
          <p:nvPr/>
        </p:nvSpPr>
        <p:spPr>
          <a:xfrm>
            <a:off x="11575" y="-12233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71DA1-0C45-40F8-BFE4-31052C332648}"/>
              </a:ext>
            </a:extLst>
          </p:cNvPr>
          <p:cNvGrpSpPr/>
          <p:nvPr/>
        </p:nvGrpSpPr>
        <p:grpSpPr>
          <a:xfrm>
            <a:off x="1143907" y="1617198"/>
            <a:ext cx="4396857" cy="3832725"/>
            <a:chOff x="1143907" y="1617198"/>
            <a:chExt cx="4396857" cy="383272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4A1022F-9399-4748-B3DB-C21F39D310FA}"/>
                </a:ext>
              </a:extLst>
            </p:cNvPr>
            <p:cNvGrpSpPr/>
            <p:nvPr/>
          </p:nvGrpSpPr>
          <p:grpSpPr>
            <a:xfrm>
              <a:off x="1143907" y="1617198"/>
              <a:ext cx="4396857" cy="3832725"/>
              <a:chOff x="1143907" y="1617198"/>
              <a:chExt cx="4275311" cy="383272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FDC074D-C4CE-43A3-93D6-B3BA469625E2}"/>
                  </a:ext>
                </a:extLst>
              </p:cNvPr>
              <p:cNvGrpSpPr/>
              <p:nvPr/>
            </p:nvGrpSpPr>
            <p:grpSpPr>
              <a:xfrm>
                <a:off x="2341268" y="1617198"/>
                <a:ext cx="1928195" cy="1682882"/>
                <a:chOff x="2341268" y="1617198"/>
                <a:chExt cx="1928195" cy="1682882"/>
              </a:xfrm>
            </p:grpSpPr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5B675F25-A945-436B-80E1-36F08930CF28}"/>
                    </a:ext>
                  </a:extLst>
                </p:cNvPr>
                <p:cNvSpPr/>
                <p:nvPr/>
              </p:nvSpPr>
              <p:spPr>
                <a:xfrm>
                  <a:off x="2341268" y="1617198"/>
                  <a:ext cx="1928195" cy="1682882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72" name="Graphic 71" descr="Document">
                  <a:extLst>
                    <a:ext uri="{FF2B5EF4-FFF2-40B4-BE49-F238E27FC236}">
                      <a16:creationId xmlns:a16="http://schemas.microsoft.com/office/drawing/2014/main" id="{7AAB3C1B-F8AF-480F-ACD8-B78540513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7849" y="2407532"/>
                  <a:ext cx="595035" cy="595035"/>
                </a:xfrm>
                <a:prstGeom prst="rect">
                  <a:avLst/>
                </a:prstGeom>
              </p:spPr>
            </p:pic>
          </p:grp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695A2437-169E-48DF-938F-DF29E4718E7B}"/>
                  </a:ext>
                </a:extLst>
              </p:cNvPr>
              <p:cNvSpPr/>
              <p:nvPr/>
            </p:nvSpPr>
            <p:spPr>
              <a:xfrm>
                <a:off x="3520982" y="3767041"/>
                <a:ext cx="1898236" cy="167158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3714F644-1096-4964-90F7-634BD681CA45}"/>
                  </a:ext>
                </a:extLst>
              </p:cNvPr>
              <p:cNvGrpSpPr/>
              <p:nvPr/>
            </p:nvGrpSpPr>
            <p:grpSpPr>
              <a:xfrm>
                <a:off x="1143907" y="3767041"/>
                <a:ext cx="1924250" cy="1682882"/>
                <a:chOff x="1143907" y="3767041"/>
                <a:chExt cx="1924250" cy="1682882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0E88B2AD-9031-4A24-A75A-8C5797FEE7AD}"/>
                    </a:ext>
                  </a:extLst>
                </p:cNvPr>
                <p:cNvSpPr/>
                <p:nvPr/>
              </p:nvSpPr>
              <p:spPr>
                <a:xfrm>
                  <a:off x="1143907" y="3767041"/>
                  <a:ext cx="1924250" cy="1682882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78" name="Graphic 77" descr="Presentation with media">
                  <a:extLst>
                    <a:ext uri="{FF2B5EF4-FFF2-40B4-BE49-F238E27FC236}">
                      <a16:creationId xmlns:a16="http://schemas.microsoft.com/office/drawing/2014/main" id="{E7AA9188-9AFA-4391-A502-302BC532C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0983" y="4521625"/>
                  <a:ext cx="604491" cy="604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Graphic 31" descr="Schoolhouse">
              <a:extLst>
                <a:ext uri="{FF2B5EF4-FFF2-40B4-BE49-F238E27FC236}">
                  <a16:creationId xmlns:a16="http://schemas.microsoft.com/office/drawing/2014/main" id="{543CB1F2-713D-4ADB-A87F-3514B7381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0170" y="4339461"/>
              <a:ext cx="786655" cy="78665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455D01-2AE6-4861-9847-D7154CD32A8F}"/>
              </a:ext>
            </a:extLst>
          </p:cNvPr>
          <p:cNvGrpSpPr/>
          <p:nvPr/>
        </p:nvGrpSpPr>
        <p:grpSpPr>
          <a:xfrm>
            <a:off x="6266679" y="1874117"/>
            <a:ext cx="5747799" cy="3429507"/>
            <a:chOff x="6266679" y="1874117"/>
            <a:chExt cx="5747799" cy="3429507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583D8BD5-F21C-4361-8AB6-DEE96267CAD5}"/>
                </a:ext>
              </a:extLst>
            </p:cNvPr>
            <p:cNvGrpSpPr/>
            <p:nvPr/>
          </p:nvGrpSpPr>
          <p:grpSpPr>
            <a:xfrm>
              <a:off x="6292157" y="1874117"/>
              <a:ext cx="5722321" cy="3429507"/>
              <a:chOff x="6627866" y="1831872"/>
              <a:chExt cx="5564134" cy="3429507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5DFC8358-2192-4AB0-A1BE-EFD57C909CF4}"/>
                  </a:ext>
                </a:extLst>
              </p:cNvPr>
              <p:cNvGrpSpPr/>
              <p:nvPr/>
            </p:nvGrpSpPr>
            <p:grpSpPr>
              <a:xfrm>
                <a:off x="6627866" y="3084214"/>
                <a:ext cx="4557194" cy="744691"/>
                <a:chOff x="6627866" y="3084214"/>
                <a:chExt cx="4557194" cy="744691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5F0F724-0759-4077-9D7C-E0402CBED774}"/>
                    </a:ext>
                  </a:extLst>
                </p:cNvPr>
                <p:cNvSpPr txBox="1"/>
                <p:nvPr/>
              </p:nvSpPr>
              <p:spPr>
                <a:xfrm flipH="1">
                  <a:off x="7421924" y="3084214"/>
                  <a:ext cx="3763136" cy="744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3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Ad Serving</a:t>
                  </a:r>
                </a:p>
              </p:txBody>
            </p:sp>
            <p:pic>
              <p:nvPicPr>
                <p:cNvPr id="76" name="Graphic 75" descr="Presentation with media">
                  <a:extLst>
                    <a:ext uri="{FF2B5EF4-FFF2-40B4-BE49-F238E27FC236}">
                      <a16:creationId xmlns:a16="http://schemas.microsoft.com/office/drawing/2014/main" id="{0FA31C22-4209-40A3-900D-C3230ADBDA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27866" y="3224414"/>
                  <a:ext cx="604491" cy="604491"/>
                </a:xfrm>
                <a:prstGeom prst="rect">
                  <a:avLst/>
                </a:prstGeom>
              </p:spPr>
            </p:pic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7CAFC1-F162-4F57-9F04-0D1BF34815B2}"/>
                  </a:ext>
                </a:extLst>
              </p:cNvPr>
              <p:cNvGrpSpPr/>
              <p:nvPr/>
            </p:nvGrpSpPr>
            <p:grpSpPr>
              <a:xfrm>
                <a:off x="6637322" y="1831872"/>
                <a:ext cx="4462479" cy="1075679"/>
                <a:chOff x="6637322" y="1831872"/>
                <a:chExt cx="4462479" cy="1075679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3C97214-215F-4994-9F73-4A6824023EEB}"/>
                    </a:ext>
                  </a:extLst>
                </p:cNvPr>
                <p:cNvSpPr txBox="1"/>
                <p:nvPr/>
              </p:nvSpPr>
              <p:spPr>
                <a:xfrm flipH="1">
                  <a:off x="7336665" y="1831872"/>
                  <a:ext cx="3763136" cy="1075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3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Subscription</a:t>
                  </a:r>
                </a:p>
                <a:p>
                  <a:pPr>
                    <a:lnSpc>
                      <a:spcPct val="150000"/>
                    </a:lnSpc>
                  </a:pPr>
                  <a:endParaRPr 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77" name="Graphic 76" descr="Document">
                  <a:extLst>
                    <a:ext uri="{FF2B5EF4-FFF2-40B4-BE49-F238E27FC236}">
                      <a16:creationId xmlns:a16="http://schemas.microsoft.com/office/drawing/2014/main" id="{71088261-290F-4C0E-937E-C56C693A1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7322" y="2008276"/>
                  <a:ext cx="595035" cy="595035"/>
                </a:xfrm>
                <a:prstGeom prst="rect">
                  <a:avLst/>
                </a:prstGeom>
              </p:spPr>
            </p:pic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F3E5229-A2AA-44F1-A75E-BF3CD4CB628D}"/>
                  </a:ext>
                </a:extLst>
              </p:cNvPr>
              <p:cNvSpPr txBox="1"/>
              <p:nvPr/>
            </p:nvSpPr>
            <p:spPr>
              <a:xfrm flipH="1">
                <a:off x="7430181" y="4521625"/>
                <a:ext cx="4761819" cy="73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Institutional Tie-Up</a:t>
                </a:r>
              </a:p>
            </p:txBody>
          </p:sp>
        </p:grpSp>
        <p:pic>
          <p:nvPicPr>
            <p:cNvPr id="33" name="Graphic 32" descr="Schoolhouse">
              <a:extLst>
                <a:ext uri="{FF2B5EF4-FFF2-40B4-BE49-F238E27FC236}">
                  <a16:creationId xmlns:a16="http://schemas.microsoft.com/office/drawing/2014/main" id="{B7E1114A-E048-4723-934A-AF50A2889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66679" y="4544578"/>
              <a:ext cx="733539" cy="733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2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37845F-7A32-4A01-BA7B-6C9614CA6C25}"/>
              </a:ext>
            </a:extLst>
          </p:cNvPr>
          <p:cNvSpPr/>
          <p:nvPr/>
        </p:nvSpPr>
        <p:spPr>
          <a:xfrm>
            <a:off x="0" y="-20782"/>
            <a:ext cx="3114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Business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B051A-453F-4927-A7FB-3E048D58BEC0}"/>
              </a:ext>
            </a:extLst>
          </p:cNvPr>
          <p:cNvSpPr txBox="1"/>
          <p:nvPr/>
        </p:nvSpPr>
        <p:spPr>
          <a:xfrm>
            <a:off x="11575" y="-12233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Model</a:t>
            </a: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2A2BF220-8224-4D50-A842-EBF654539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4272"/>
              </p:ext>
            </p:extLst>
          </p:nvPr>
        </p:nvGraphicFramePr>
        <p:xfrm>
          <a:off x="0" y="642648"/>
          <a:ext cx="12191998" cy="621535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8083">
                  <a:extLst>
                    <a:ext uri="{9D8B030D-6E8A-4147-A177-3AD203B41FA5}">
                      <a16:colId xmlns:a16="http://schemas.microsoft.com/office/drawing/2014/main" val="438905089"/>
                    </a:ext>
                  </a:extLst>
                </a:gridCol>
                <a:gridCol w="2753757">
                  <a:extLst>
                    <a:ext uri="{9D8B030D-6E8A-4147-A177-3AD203B41FA5}">
                      <a16:colId xmlns:a16="http://schemas.microsoft.com/office/drawing/2014/main" val="1297429813"/>
                    </a:ext>
                  </a:extLst>
                </a:gridCol>
                <a:gridCol w="2915079">
                  <a:extLst>
                    <a:ext uri="{9D8B030D-6E8A-4147-A177-3AD203B41FA5}">
                      <a16:colId xmlns:a16="http://schemas.microsoft.com/office/drawing/2014/main" val="1346364224"/>
                    </a:ext>
                  </a:extLst>
                </a:gridCol>
                <a:gridCol w="2915079">
                  <a:extLst>
                    <a:ext uri="{9D8B030D-6E8A-4147-A177-3AD203B41FA5}">
                      <a16:colId xmlns:a16="http://schemas.microsoft.com/office/drawing/2014/main" val="3710672939"/>
                    </a:ext>
                  </a:extLst>
                </a:gridCol>
              </a:tblGrid>
              <a:tr h="667468">
                <a:tc>
                  <a:txBody>
                    <a:bodyPr/>
                    <a:lstStyle/>
                    <a:p>
                      <a:endParaRPr lang="en-IN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</a:t>
                      </a:r>
                      <a:endParaRPr lang="en-IN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919999"/>
                  </a:ext>
                </a:extLst>
              </a:tr>
              <a:tr h="5269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Duration</a:t>
                      </a:r>
                      <a:endParaRPr lang="en-IN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 days</a:t>
                      </a:r>
                      <a:endParaRPr lang="en-IN" sz="2000" b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 days</a:t>
                      </a:r>
                      <a:endParaRPr lang="en-IN" sz="2000" b="1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 days</a:t>
                      </a:r>
                      <a:endParaRPr lang="en-IN" sz="2000" b="1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988630"/>
                  </a:ext>
                </a:extLst>
              </a:tr>
              <a:tr h="52694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 fee</a:t>
                      </a:r>
                      <a:endParaRPr lang="en-IN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14.99 €/month</a:t>
                      </a:r>
                      <a:endParaRPr lang="en-IN" sz="2000" b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150.99 </a:t>
                      </a:r>
                      <a:r>
                        <a:rPr lang="en-IN" sz="2000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</a:t>
                      </a:r>
                      <a:r>
                        <a:rPr lang="en-US" sz="2000" b="1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/month</a:t>
                      </a:r>
                      <a:endParaRPr lang="en-IN" sz="2000" b="1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599.99 </a:t>
                      </a:r>
                      <a:r>
                        <a:rPr lang="en-IN" sz="20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</a:t>
                      </a:r>
                      <a:r>
                        <a:rPr lang="en-US" sz="20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759400"/>
                  </a:ext>
                </a:extLst>
              </a:tr>
              <a:tr h="6627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 to One sessions</a:t>
                      </a:r>
                      <a:endParaRPr lang="en-IN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N/A</a:t>
                      </a:r>
                      <a:endParaRPr lang="en-IN" sz="2000" b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 sessions</a:t>
                      </a:r>
                      <a:endParaRPr lang="en-IN" sz="2000" b="1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Unlimited</a:t>
                      </a:r>
                      <a:endParaRPr lang="en-IN" sz="2000" b="1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37138"/>
                  </a:ext>
                </a:extLst>
              </a:tr>
              <a:tr h="15105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Communication</a:t>
                      </a:r>
                      <a:endParaRPr lang="en-IN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Chatbots</a:t>
                      </a:r>
                      <a:endParaRPr lang="en-IN" sz="2000" b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Assistance from healthcare professionals (1-3 years experience)</a:t>
                      </a:r>
                      <a:endParaRPr lang="en-IN" sz="2000" b="1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Assistance from  healthcare professionals (5+ years experience)</a:t>
                      </a:r>
                      <a:endParaRPr lang="en-IN" sz="2000" b="1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108692"/>
                  </a:ext>
                </a:extLst>
              </a:tr>
              <a:tr h="11613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Availability</a:t>
                      </a:r>
                      <a:endParaRPr lang="en-IN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24/7 chatbot service</a:t>
                      </a:r>
                      <a:endParaRPr lang="en-IN" sz="2000" b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24/7 dynamic chatbot service</a:t>
                      </a:r>
                      <a:endParaRPr lang="en-IN" sz="2000" b="1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24/7 dynamic chatbot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480407"/>
                  </a:ext>
                </a:extLst>
              </a:tr>
              <a:tr h="1159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sessions</a:t>
                      </a:r>
                      <a:endParaRPr lang="en-IN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 replies/day</a:t>
                      </a:r>
                      <a:endParaRPr lang="en-IN" sz="2000" b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 replies/day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 one to one sessions/month</a:t>
                      </a:r>
                      <a:endParaRPr lang="en-IN" sz="2000" b="1" kern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Unlimited replies/day</a:t>
                      </a:r>
                    </a:p>
                    <a:p>
                      <a:pPr algn="ctr"/>
                      <a:r>
                        <a:rPr lang="en-US" sz="20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Unlimited one to one sessions</a:t>
                      </a:r>
                      <a:endParaRPr lang="en-IN" sz="2000" b="1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889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141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E89EC2-18A0-4967-A795-6D6A9D3057D1}"/>
              </a:ext>
            </a:extLst>
          </p:cNvPr>
          <p:cNvSpPr txBox="1"/>
          <p:nvPr/>
        </p:nvSpPr>
        <p:spPr>
          <a:xfrm>
            <a:off x="11575" y="-12233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7023EB-E891-4354-B5DA-46735E4F9C6E}"/>
              </a:ext>
            </a:extLst>
          </p:cNvPr>
          <p:cNvGrpSpPr/>
          <p:nvPr/>
        </p:nvGrpSpPr>
        <p:grpSpPr>
          <a:xfrm>
            <a:off x="1027570" y="3098800"/>
            <a:ext cx="10160008" cy="660400"/>
            <a:chOff x="914398" y="4277360"/>
            <a:chExt cx="10160008" cy="660400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1782C6B-D6A2-40D4-8987-7CAB559E506A}"/>
                </a:ext>
              </a:extLst>
            </p:cNvPr>
            <p:cNvSpPr/>
            <p:nvPr/>
          </p:nvSpPr>
          <p:spPr>
            <a:xfrm>
              <a:off x="2905760" y="4277360"/>
              <a:ext cx="2194560" cy="660400"/>
            </a:xfrm>
            <a:prstGeom prst="chevron">
              <a:avLst/>
            </a:prstGeom>
            <a:solidFill>
              <a:srgbClr val="3333FF"/>
            </a:solidFill>
            <a:ln>
              <a:solidFill>
                <a:srgbClr val="530F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684B1B59-39CE-4352-9FE8-81C05AC4CA6A}"/>
                </a:ext>
              </a:extLst>
            </p:cNvPr>
            <p:cNvSpPr/>
            <p:nvPr/>
          </p:nvSpPr>
          <p:spPr>
            <a:xfrm>
              <a:off x="4897122" y="4277360"/>
              <a:ext cx="2194560" cy="660400"/>
            </a:xfrm>
            <a:prstGeom prst="chevron">
              <a:avLst/>
            </a:prstGeom>
            <a:solidFill>
              <a:srgbClr val="3333CC"/>
            </a:solidFill>
            <a:ln>
              <a:solidFill>
                <a:srgbClr val="530F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74B75FC-B071-47E3-A680-3E4839A12664}"/>
                </a:ext>
              </a:extLst>
            </p:cNvPr>
            <p:cNvSpPr/>
            <p:nvPr/>
          </p:nvSpPr>
          <p:spPr>
            <a:xfrm>
              <a:off x="6888484" y="4277360"/>
              <a:ext cx="2194560" cy="660400"/>
            </a:xfrm>
            <a:prstGeom prst="chevron">
              <a:avLst/>
            </a:prstGeom>
            <a:solidFill>
              <a:srgbClr val="3333FF"/>
            </a:solidFill>
            <a:ln>
              <a:solidFill>
                <a:srgbClr val="530F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2FF7E8D2-7C62-4610-B84E-DEC256E3B4B9}"/>
                </a:ext>
              </a:extLst>
            </p:cNvPr>
            <p:cNvSpPr/>
            <p:nvPr/>
          </p:nvSpPr>
          <p:spPr>
            <a:xfrm>
              <a:off x="914398" y="4277360"/>
              <a:ext cx="2194560" cy="660400"/>
            </a:xfrm>
            <a:prstGeom prst="chevron">
              <a:avLst/>
            </a:prstGeom>
            <a:solidFill>
              <a:srgbClr val="530FDB"/>
            </a:solidFill>
            <a:ln>
              <a:solidFill>
                <a:srgbClr val="530F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91EB5DE-0122-4C92-94B1-B266F25217FD}"/>
                </a:ext>
              </a:extLst>
            </p:cNvPr>
            <p:cNvSpPr/>
            <p:nvPr/>
          </p:nvSpPr>
          <p:spPr>
            <a:xfrm>
              <a:off x="8879846" y="4277360"/>
              <a:ext cx="2194560" cy="660400"/>
            </a:xfrm>
            <a:prstGeom prst="chevron">
              <a:avLst/>
            </a:prstGeom>
            <a:solidFill>
              <a:srgbClr val="3333CC"/>
            </a:solidFill>
            <a:ln>
              <a:solidFill>
                <a:srgbClr val="530F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0B289-D24B-4EA6-B916-C6F1C7968037}"/>
              </a:ext>
            </a:extLst>
          </p:cNvPr>
          <p:cNvCxnSpPr/>
          <p:nvPr/>
        </p:nvCxnSpPr>
        <p:spPr>
          <a:xfrm>
            <a:off x="1991360" y="2143760"/>
            <a:ext cx="0" cy="731520"/>
          </a:xfrm>
          <a:prstGeom prst="line">
            <a:avLst/>
          </a:prstGeom>
          <a:ln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0A6C7D-96CE-48A7-91D5-8607126BDF2A}"/>
              </a:ext>
            </a:extLst>
          </p:cNvPr>
          <p:cNvCxnSpPr/>
          <p:nvPr/>
        </p:nvCxnSpPr>
        <p:spPr>
          <a:xfrm>
            <a:off x="3931920" y="4165600"/>
            <a:ext cx="0" cy="731520"/>
          </a:xfrm>
          <a:prstGeom prst="line">
            <a:avLst/>
          </a:prstGeom>
          <a:ln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6E1E43-EF85-4459-A543-BCC695BA5134}"/>
              </a:ext>
            </a:extLst>
          </p:cNvPr>
          <p:cNvCxnSpPr/>
          <p:nvPr/>
        </p:nvCxnSpPr>
        <p:spPr>
          <a:xfrm>
            <a:off x="5933440" y="2143760"/>
            <a:ext cx="0" cy="731520"/>
          </a:xfrm>
          <a:prstGeom prst="line">
            <a:avLst/>
          </a:prstGeom>
          <a:ln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3EFEA-E1FB-4B50-9FFD-3AF08037B241}"/>
              </a:ext>
            </a:extLst>
          </p:cNvPr>
          <p:cNvCxnSpPr/>
          <p:nvPr/>
        </p:nvCxnSpPr>
        <p:spPr>
          <a:xfrm>
            <a:off x="7995920" y="4165600"/>
            <a:ext cx="0" cy="731520"/>
          </a:xfrm>
          <a:prstGeom prst="line">
            <a:avLst/>
          </a:prstGeom>
          <a:ln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F85791-AF93-476A-8B8A-FE63862FBDE5}"/>
              </a:ext>
            </a:extLst>
          </p:cNvPr>
          <p:cNvCxnSpPr/>
          <p:nvPr/>
        </p:nvCxnSpPr>
        <p:spPr>
          <a:xfrm>
            <a:off x="10017760" y="2174240"/>
            <a:ext cx="0" cy="731520"/>
          </a:xfrm>
          <a:prstGeom prst="line">
            <a:avLst/>
          </a:prstGeom>
          <a:ln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8E3AF0F-29B9-47BC-ACB7-C2DE6C047B5A}"/>
              </a:ext>
            </a:extLst>
          </p:cNvPr>
          <p:cNvSpPr/>
          <p:nvPr/>
        </p:nvSpPr>
        <p:spPr>
          <a:xfrm>
            <a:off x="1625600" y="1229360"/>
            <a:ext cx="741680" cy="731520"/>
          </a:xfrm>
          <a:prstGeom prst="ellipse">
            <a:avLst/>
          </a:prstGeom>
          <a:solidFill>
            <a:schemeClr val="bg1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2077A5-E544-4BA3-9751-52BBBD40CA2F}"/>
              </a:ext>
            </a:extLst>
          </p:cNvPr>
          <p:cNvSpPr/>
          <p:nvPr/>
        </p:nvSpPr>
        <p:spPr>
          <a:xfrm>
            <a:off x="3561080" y="5100320"/>
            <a:ext cx="741680" cy="731520"/>
          </a:xfrm>
          <a:prstGeom prst="ellipse">
            <a:avLst/>
          </a:prstGeom>
          <a:solidFill>
            <a:schemeClr val="bg1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A6AC9-5874-4691-968E-DA2DDC2898DA}"/>
              </a:ext>
            </a:extLst>
          </p:cNvPr>
          <p:cNvSpPr/>
          <p:nvPr/>
        </p:nvSpPr>
        <p:spPr>
          <a:xfrm>
            <a:off x="5562600" y="1229360"/>
            <a:ext cx="741680" cy="731520"/>
          </a:xfrm>
          <a:prstGeom prst="ellipse">
            <a:avLst/>
          </a:prstGeom>
          <a:solidFill>
            <a:schemeClr val="bg1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8EA08A-2FEC-4873-BC2D-2A20ADA23F04}"/>
              </a:ext>
            </a:extLst>
          </p:cNvPr>
          <p:cNvSpPr/>
          <p:nvPr/>
        </p:nvSpPr>
        <p:spPr>
          <a:xfrm>
            <a:off x="7625080" y="5100320"/>
            <a:ext cx="741680" cy="731520"/>
          </a:xfrm>
          <a:prstGeom prst="ellipse">
            <a:avLst/>
          </a:prstGeom>
          <a:solidFill>
            <a:schemeClr val="bg1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3417D2-D97E-4602-96D3-31CC72512E34}"/>
              </a:ext>
            </a:extLst>
          </p:cNvPr>
          <p:cNvSpPr/>
          <p:nvPr/>
        </p:nvSpPr>
        <p:spPr>
          <a:xfrm>
            <a:off x="9646920" y="1249680"/>
            <a:ext cx="741680" cy="731520"/>
          </a:xfrm>
          <a:prstGeom prst="ellipse">
            <a:avLst/>
          </a:prstGeom>
          <a:solidFill>
            <a:schemeClr val="bg1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8842F-F6DA-4CEA-853E-4BD2529D4E14}"/>
              </a:ext>
            </a:extLst>
          </p:cNvPr>
          <p:cNvSpPr txBox="1"/>
          <p:nvPr/>
        </p:nvSpPr>
        <p:spPr>
          <a:xfrm>
            <a:off x="1717040" y="1412240"/>
            <a:ext cx="5029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</a:t>
            </a:r>
            <a:r>
              <a:rPr lang="en-IN" sz="2000" dirty="0">
                <a:solidFill>
                  <a:srgbClr val="3333CC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D0705D-BB0F-45A2-922D-94C254C40363}"/>
              </a:ext>
            </a:extLst>
          </p:cNvPr>
          <p:cNvSpPr txBox="1"/>
          <p:nvPr/>
        </p:nvSpPr>
        <p:spPr>
          <a:xfrm>
            <a:off x="3680460" y="5303520"/>
            <a:ext cx="5029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</a:t>
            </a:r>
            <a:r>
              <a:rPr lang="en-IN" sz="2000" dirty="0">
                <a:solidFill>
                  <a:srgbClr val="3333CC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ACF1B9-CD76-4789-9251-BD7D835BC13A}"/>
              </a:ext>
            </a:extLst>
          </p:cNvPr>
          <p:cNvSpPr txBox="1"/>
          <p:nvPr/>
        </p:nvSpPr>
        <p:spPr>
          <a:xfrm>
            <a:off x="5681980" y="1371908"/>
            <a:ext cx="5029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</a:t>
            </a:r>
            <a:r>
              <a:rPr lang="en-IN" sz="2000" dirty="0">
                <a:solidFill>
                  <a:srgbClr val="3333CC"/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8B1D85-C3C8-4094-9D0E-0806DDB899F5}"/>
              </a:ext>
            </a:extLst>
          </p:cNvPr>
          <p:cNvSpPr txBox="1"/>
          <p:nvPr/>
        </p:nvSpPr>
        <p:spPr>
          <a:xfrm>
            <a:off x="7744460" y="5266025"/>
            <a:ext cx="5029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</a:t>
            </a:r>
            <a:r>
              <a:rPr lang="en-IN" sz="2000" dirty="0">
                <a:solidFill>
                  <a:srgbClr val="3333CC"/>
                </a:solidFill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FD4721-39E1-4D5D-9CA7-E6C293DF6426}"/>
              </a:ext>
            </a:extLst>
          </p:cNvPr>
          <p:cNvSpPr txBox="1"/>
          <p:nvPr/>
        </p:nvSpPr>
        <p:spPr>
          <a:xfrm>
            <a:off x="9766300" y="1415385"/>
            <a:ext cx="5029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</a:t>
            </a:r>
            <a:r>
              <a:rPr lang="en-IN" sz="2000" dirty="0">
                <a:solidFill>
                  <a:srgbClr val="3333CC"/>
                </a:solidFill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8C02E9-3003-4866-9FFC-F7F3870DDF4B}"/>
              </a:ext>
            </a:extLst>
          </p:cNvPr>
          <p:cNvSpPr txBox="1"/>
          <p:nvPr/>
        </p:nvSpPr>
        <p:spPr>
          <a:xfrm>
            <a:off x="2486660" y="904746"/>
            <a:ext cx="219454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 Test </a:t>
            </a:r>
          </a:p>
          <a:p>
            <a:r>
              <a:rPr lang="en-IN" sz="1500" dirty="0">
                <a:solidFill>
                  <a:srgbClr val="66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prototype (Mini mum viable product MVP) and validate implementation (feasibility study)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289AE0-2C21-4CA7-82B0-262BFBAE361E}"/>
              </a:ext>
            </a:extLst>
          </p:cNvPr>
          <p:cNvSpPr txBox="1"/>
          <p:nvPr/>
        </p:nvSpPr>
        <p:spPr>
          <a:xfrm>
            <a:off x="6474478" y="913895"/>
            <a:ext cx="228264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Launch </a:t>
            </a:r>
          </a:p>
          <a:p>
            <a:r>
              <a:rPr lang="en-IN" sz="1500" dirty="0">
                <a:solidFill>
                  <a:srgbClr val="66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web version of the chat bot and launch.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36B057-716F-4EE4-ABD4-C8ED53512A93}"/>
              </a:ext>
            </a:extLst>
          </p:cNvPr>
          <p:cNvSpPr txBox="1"/>
          <p:nvPr/>
        </p:nvSpPr>
        <p:spPr>
          <a:xfrm>
            <a:off x="8498843" y="4819749"/>
            <a:ext cx="19202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Business</a:t>
            </a:r>
          </a:p>
          <a:p>
            <a:r>
              <a:rPr lang="en-IN" sz="1500" dirty="0">
                <a:solidFill>
                  <a:srgbClr val="66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and validate business plan , pitch deck etc.</a:t>
            </a:r>
          </a:p>
          <a:p>
            <a:r>
              <a:rPr lang="en-IN" sz="1500" dirty="0">
                <a:solidFill>
                  <a:srgbClr val="66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first customers.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19AAF0-A067-4B4D-9508-3B051DB388F1}"/>
              </a:ext>
            </a:extLst>
          </p:cNvPr>
          <p:cNvSpPr txBox="1"/>
          <p:nvPr/>
        </p:nvSpPr>
        <p:spPr>
          <a:xfrm>
            <a:off x="10474960" y="898764"/>
            <a:ext cx="19202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Seed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500" dirty="0">
                <a:solidFill>
                  <a:srgbClr val="66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to accelerators, funding and early stages VCs.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9637E6-FF06-4246-80A2-522822A805A1}"/>
              </a:ext>
            </a:extLst>
          </p:cNvPr>
          <p:cNvSpPr txBox="1"/>
          <p:nvPr/>
        </p:nvSpPr>
        <p:spPr>
          <a:xfrm>
            <a:off x="4544014" y="4891425"/>
            <a:ext cx="228264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  <a:p>
            <a:r>
              <a:rPr lang="en-IN" sz="1500" dirty="0">
                <a:solidFill>
                  <a:srgbClr val="66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good UX, Gather feedback from beta testers.</a:t>
            </a:r>
          </a:p>
        </p:txBody>
      </p:sp>
    </p:spTree>
    <p:extLst>
      <p:ext uri="{BB962C8B-B14F-4D97-AF65-F5344CB8AC3E}">
        <p14:creationId xmlns:p14="http://schemas.microsoft.com/office/powerpoint/2010/main" val="19168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0A6CF-2AAB-4CB1-9026-B7BB01099612}"/>
              </a:ext>
            </a:extLst>
          </p:cNvPr>
          <p:cNvSpPr txBox="1"/>
          <p:nvPr/>
        </p:nvSpPr>
        <p:spPr>
          <a:xfrm>
            <a:off x="-344602" y="126052"/>
            <a:ext cx="27968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Investing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2C9A7-D0B1-4D11-B30C-90D6E825D884}"/>
              </a:ext>
            </a:extLst>
          </p:cNvPr>
          <p:cNvSpPr txBox="1"/>
          <p:nvPr/>
        </p:nvSpPr>
        <p:spPr>
          <a:xfrm>
            <a:off x="11575" y="-658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Investments &amp; Projections</a:t>
            </a:r>
          </a:p>
        </p:txBody>
      </p:sp>
      <p:graphicFrame>
        <p:nvGraphicFramePr>
          <p:cNvPr id="17" name="Chart 16" descr="svsdv&#10;">
            <a:extLst>
              <a:ext uri="{FF2B5EF4-FFF2-40B4-BE49-F238E27FC236}">
                <a16:creationId xmlns:a16="http://schemas.microsoft.com/office/drawing/2014/main" id="{2C083B63-A984-41F4-B90A-A57B32F8A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073992"/>
              </p:ext>
            </p:extLst>
          </p:nvPr>
        </p:nvGraphicFramePr>
        <p:xfrm>
          <a:off x="354966" y="1122995"/>
          <a:ext cx="5629274" cy="4362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150BD0A1-D08F-42DB-90BC-EC88CA2BD62C}"/>
              </a:ext>
            </a:extLst>
          </p:cNvPr>
          <p:cNvSpPr/>
          <p:nvPr/>
        </p:nvSpPr>
        <p:spPr>
          <a:xfrm>
            <a:off x="1306974" y="5663884"/>
            <a:ext cx="9601200" cy="991548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Currently Raising € 8 Million</a:t>
            </a:r>
            <a:r>
              <a:rPr lang="en-IN" sz="30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3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DF9FA3B-FCFA-4CAF-A225-46A8EAB148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39222"/>
              </p:ext>
            </p:extLst>
          </p:nvPr>
        </p:nvGraphicFramePr>
        <p:xfrm>
          <a:off x="6296182" y="1097710"/>
          <a:ext cx="5357553" cy="4362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846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E745D-E7CF-4F5E-ACD5-C6EC8D4A7E67}"/>
              </a:ext>
            </a:extLst>
          </p:cNvPr>
          <p:cNvSpPr/>
          <p:nvPr/>
        </p:nvSpPr>
        <p:spPr>
          <a:xfrm>
            <a:off x="163710" y="111237"/>
            <a:ext cx="30319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Marketing Plan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887E84-C013-44A6-BF64-C005170CD722}"/>
              </a:ext>
            </a:extLst>
          </p:cNvPr>
          <p:cNvGrpSpPr/>
          <p:nvPr/>
        </p:nvGrpSpPr>
        <p:grpSpPr>
          <a:xfrm>
            <a:off x="163710" y="2098964"/>
            <a:ext cx="2258314" cy="2255899"/>
            <a:chOff x="180118" y="2098964"/>
            <a:chExt cx="2258314" cy="22558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B7180B-57A6-4A83-AE23-7BB311FA4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118" y="2098964"/>
              <a:ext cx="2258314" cy="16768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09DDA7-956E-4A65-8252-E00E67675222}"/>
                </a:ext>
              </a:extLst>
            </p:cNvPr>
            <p:cNvSpPr txBox="1"/>
            <p:nvPr/>
          </p:nvSpPr>
          <p:spPr>
            <a:xfrm>
              <a:off x="278421" y="3985531"/>
              <a:ext cx="2160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Email Campaign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33CC59-36CF-4B4C-8137-60A1BB283792}"/>
              </a:ext>
            </a:extLst>
          </p:cNvPr>
          <p:cNvGrpSpPr/>
          <p:nvPr/>
        </p:nvGrpSpPr>
        <p:grpSpPr>
          <a:xfrm>
            <a:off x="2562228" y="2098964"/>
            <a:ext cx="2256323" cy="2532898"/>
            <a:chOff x="2562228" y="2098964"/>
            <a:chExt cx="2256323" cy="25328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75ACC0-2321-4432-B7BC-EC62F2280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2228" y="2098964"/>
              <a:ext cx="2256323" cy="16768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C391AF-6A50-4DEF-8F83-6CB0D7AB7678}"/>
                </a:ext>
              </a:extLst>
            </p:cNvPr>
            <p:cNvSpPr txBox="1"/>
            <p:nvPr/>
          </p:nvSpPr>
          <p:spPr>
            <a:xfrm>
              <a:off x="2610383" y="3985531"/>
              <a:ext cx="2160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Educational Institutions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DC1639-D72C-4972-8C5F-4699092C1D78}"/>
              </a:ext>
            </a:extLst>
          </p:cNvPr>
          <p:cNvGrpSpPr/>
          <p:nvPr/>
        </p:nvGrpSpPr>
        <p:grpSpPr>
          <a:xfrm>
            <a:off x="4967838" y="2083552"/>
            <a:ext cx="2444779" cy="2271311"/>
            <a:chOff x="4967838" y="2083552"/>
            <a:chExt cx="2444779" cy="22713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3D8929-F46A-4EFA-A5A6-A6FB1766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7838" y="2083552"/>
              <a:ext cx="2256324" cy="16922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5F1AE1-0ACC-4C3B-911A-9F8EE326252F}"/>
                </a:ext>
              </a:extLst>
            </p:cNvPr>
            <p:cNvSpPr txBox="1"/>
            <p:nvPr/>
          </p:nvSpPr>
          <p:spPr>
            <a:xfrm>
              <a:off x="5252606" y="3985531"/>
              <a:ext cx="2160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Social Media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1C45F2-B92A-49F2-8E92-3FE696077AA8}"/>
              </a:ext>
            </a:extLst>
          </p:cNvPr>
          <p:cNvGrpSpPr/>
          <p:nvPr/>
        </p:nvGrpSpPr>
        <p:grpSpPr>
          <a:xfrm>
            <a:off x="7373449" y="2075657"/>
            <a:ext cx="2732150" cy="2279206"/>
            <a:chOff x="7373449" y="2075657"/>
            <a:chExt cx="2732150" cy="22792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CA2AA8-39AD-42FB-9CA4-B663288B6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3449" y="2075657"/>
              <a:ext cx="2256323" cy="169224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86B3ED-23E1-4890-B7E6-455FCDB2A09B}"/>
                </a:ext>
              </a:extLst>
            </p:cNvPr>
            <p:cNvSpPr txBox="1"/>
            <p:nvPr/>
          </p:nvSpPr>
          <p:spPr>
            <a:xfrm>
              <a:off x="7945588" y="3985531"/>
              <a:ext cx="2160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Referral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C99AC0-04DB-424F-8BC3-47E7F9C9A214}"/>
              </a:ext>
            </a:extLst>
          </p:cNvPr>
          <p:cNvGrpSpPr/>
          <p:nvPr/>
        </p:nvGrpSpPr>
        <p:grpSpPr>
          <a:xfrm>
            <a:off x="9779059" y="2087311"/>
            <a:ext cx="2412941" cy="2267552"/>
            <a:chOff x="9779059" y="2087311"/>
            <a:chExt cx="2412941" cy="22675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DC3876-1689-48F5-85E6-B61049D03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79059" y="2087311"/>
              <a:ext cx="2160011" cy="17001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1C1B2E-8071-46EE-B023-89B217E71DCA}"/>
                </a:ext>
              </a:extLst>
            </p:cNvPr>
            <p:cNvSpPr txBox="1"/>
            <p:nvPr/>
          </p:nvSpPr>
          <p:spPr>
            <a:xfrm>
              <a:off x="10031989" y="3985531"/>
              <a:ext cx="2160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Advertisement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72D06B4-0C2E-4CCA-98BF-EC16E3E72434}"/>
              </a:ext>
            </a:extLst>
          </p:cNvPr>
          <p:cNvSpPr txBox="1"/>
          <p:nvPr/>
        </p:nvSpPr>
        <p:spPr>
          <a:xfrm>
            <a:off x="1" y="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Plan</a:t>
            </a:r>
          </a:p>
        </p:txBody>
      </p:sp>
    </p:spTree>
    <p:extLst>
      <p:ext uri="{BB962C8B-B14F-4D97-AF65-F5344CB8AC3E}">
        <p14:creationId xmlns:p14="http://schemas.microsoft.com/office/powerpoint/2010/main" val="24018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29AE86-493D-417A-93D0-A345B93E19C2}"/>
              </a:ext>
            </a:extLst>
          </p:cNvPr>
          <p:cNvSpPr/>
          <p:nvPr/>
        </p:nvSpPr>
        <p:spPr>
          <a:xfrm>
            <a:off x="206812" y="117141"/>
            <a:ext cx="12093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pic>
        <p:nvPicPr>
          <p:cNvPr id="1028" name="Picture 4" descr="Vinaysheel Wagh">
            <a:extLst>
              <a:ext uri="{FF2B5EF4-FFF2-40B4-BE49-F238E27FC236}">
                <a16:creationId xmlns:a16="http://schemas.microsoft.com/office/drawing/2014/main" id="{4C8EC8F3-8618-4ADA-A30E-D05D71B0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7" y="2353945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aghav Kumar">
            <a:extLst>
              <a:ext uri="{FF2B5EF4-FFF2-40B4-BE49-F238E27FC236}">
                <a16:creationId xmlns:a16="http://schemas.microsoft.com/office/drawing/2014/main" id="{B1BB734A-A7B2-422D-9E61-EE6D9525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943" y="2353946"/>
            <a:ext cx="1969943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hrey Shah">
            <a:extLst>
              <a:ext uri="{FF2B5EF4-FFF2-40B4-BE49-F238E27FC236}">
                <a16:creationId xmlns:a16="http://schemas.microsoft.com/office/drawing/2014/main" id="{97392A10-521A-402D-99C6-835548FE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791" y="2353945"/>
            <a:ext cx="1738312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D449B-0792-443A-9A5D-9A6121409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008" y="2224147"/>
            <a:ext cx="1969944" cy="20157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36026B-D89F-40AE-8885-0BDA424A416A}"/>
              </a:ext>
            </a:extLst>
          </p:cNvPr>
          <p:cNvSpPr/>
          <p:nvPr/>
        </p:nvSpPr>
        <p:spPr>
          <a:xfrm>
            <a:off x="3395452" y="4364622"/>
            <a:ext cx="2483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Raghav Krishna Kumar (x18181848)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48D60E-4100-44BB-B33E-001BB7B7B570}"/>
              </a:ext>
            </a:extLst>
          </p:cNvPr>
          <p:cNvSpPr/>
          <p:nvPr/>
        </p:nvSpPr>
        <p:spPr>
          <a:xfrm>
            <a:off x="0" y="4400725"/>
            <a:ext cx="3117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Vinaysheel Kishor Wagh</a:t>
            </a:r>
          </a:p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(x18194303)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67290-8877-4716-8428-AED12046B480}"/>
              </a:ext>
            </a:extLst>
          </p:cNvPr>
          <p:cNvSpPr/>
          <p:nvPr/>
        </p:nvSpPr>
        <p:spPr>
          <a:xfrm>
            <a:off x="7496947" y="4323782"/>
            <a:ext cx="6096000" cy="7232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Kamalesh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Palani</a:t>
            </a:r>
          </a:p>
          <a:p>
            <a:pPr algn="ctr">
              <a:spcAft>
                <a:spcPts val="600"/>
              </a:spcAft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(x18180311)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6A8A67-947B-402F-A14D-C8966E42CC82}"/>
              </a:ext>
            </a:extLst>
          </p:cNvPr>
          <p:cNvSpPr/>
          <p:nvPr/>
        </p:nvSpPr>
        <p:spPr>
          <a:xfrm>
            <a:off x="4637401" y="43622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Shrey Sanjay Shah</a:t>
            </a:r>
          </a:p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(x18192271)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8363F-F0F5-483D-A940-66B713F5D7F6}"/>
              </a:ext>
            </a:extLst>
          </p:cNvPr>
          <p:cNvSpPr txBox="1"/>
          <p:nvPr/>
        </p:nvSpPr>
        <p:spPr>
          <a:xfrm>
            <a:off x="473207" y="1787804"/>
            <a:ext cx="1113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Founder &amp; CEO                        Creative Director                          CTO                                      CMO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FF36F-9996-4F8F-87AC-88C73192C8D7}"/>
              </a:ext>
            </a:extLst>
          </p:cNvPr>
          <p:cNvSpPr txBox="1"/>
          <p:nvPr/>
        </p:nvSpPr>
        <p:spPr>
          <a:xfrm>
            <a:off x="11575" y="-12233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5EC8B9-2F7B-4388-AF07-94D016A17433}"/>
              </a:ext>
            </a:extLst>
          </p:cNvPr>
          <p:cNvGrpSpPr/>
          <p:nvPr/>
        </p:nvGrpSpPr>
        <p:grpSpPr>
          <a:xfrm>
            <a:off x="206812" y="5169414"/>
            <a:ext cx="15337107" cy="1287783"/>
            <a:chOff x="133053" y="5256337"/>
            <a:chExt cx="15337107" cy="12877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9A7DB9-2297-427E-9D16-06644238F02E}"/>
                </a:ext>
              </a:extLst>
            </p:cNvPr>
            <p:cNvSpPr/>
            <p:nvPr/>
          </p:nvSpPr>
          <p:spPr>
            <a:xfrm>
              <a:off x="9374160" y="5256337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Statistical research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Chatbot development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Marketing strategy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6D3DFB-1A0F-41F2-BAEA-7E16CACA2387}"/>
                </a:ext>
              </a:extLst>
            </p:cNvPr>
            <p:cNvGrpSpPr/>
            <p:nvPr/>
          </p:nvGrpSpPr>
          <p:grpSpPr>
            <a:xfrm>
              <a:off x="133053" y="5343791"/>
              <a:ext cx="12309888" cy="1200329"/>
              <a:chOff x="133053" y="5343791"/>
              <a:chExt cx="12309888" cy="120032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5725CF-CB73-444B-B059-0FE1A38ACCB1}"/>
                  </a:ext>
                </a:extLst>
              </p:cNvPr>
              <p:cNvSpPr txBox="1"/>
              <p:nvPr/>
            </p:nvSpPr>
            <p:spPr>
              <a:xfrm>
                <a:off x="133053" y="5343791"/>
                <a:ext cx="31173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Market research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Feasibility analysis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Web-app implementation</a:t>
                </a:r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133A0E-D543-453E-A09F-086AF57BC6C7}"/>
                  </a:ext>
                </a:extLst>
              </p:cNvPr>
              <p:cNvSpPr/>
              <p:nvPr/>
            </p:nvSpPr>
            <p:spPr>
              <a:xfrm>
                <a:off x="3403008" y="5343791"/>
                <a:ext cx="294393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Technical architecture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Chatbot implementation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Revenue strategy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EA69674-8FAF-4D95-B59F-D81DB2685C76}"/>
                  </a:ext>
                </a:extLst>
              </p:cNvPr>
              <p:cNvSpPr/>
              <p:nvPr/>
            </p:nvSpPr>
            <p:spPr>
              <a:xfrm>
                <a:off x="6346941" y="5343791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Finance overview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Competitors case study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Business Model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4050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1195D1-993E-44D7-B53B-96FC8C8220CE}"/>
              </a:ext>
            </a:extLst>
          </p:cNvPr>
          <p:cNvSpPr txBox="1"/>
          <p:nvPr/>
        </p:nvSpPr>
        <p:spPr>
          <a:xfrm>
            <a:off x="1940560" y="1554480"/>
            <a:ext cx="7955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7200" dirty="0"/>
          </a:p>
          <a:p>
            <a:r>
              <a:rPr lang="en-IN" sz="7200" dirty="0"/>
              <a:t>    THANK  YOU !</a:t>
            </a:r>
          </a:p>
        </p:txBody>
      </p:sp>
    </p:spTree>
    <p:extLst>
      <p:ext uri="{BB962C8B-B14F-4D97-AF65-F5344CB8AC3E}">
        <p14:creationId xmlns:p14="http://schemas.microsoft.com/office/powerpoint/2010/main" val="57010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CFF226-07E1-4597-9927-3622D6A7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38E86-CD65-4D51-AD53-1554F983DC99}"/>
              </a:ext>
            </a:extLst>
          </p:cNvPr>
          <p:cNvSpPr txBox="1"/>
          <p:nvPr/>
        </p:nvSpPr>
        <p:spPr>
          <a:xfrm>
            <a:off x="2621280" y="1778000"/>
            <a:ext cx="267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576B1-A7A0-461C-AB6F-CFF321496FBF}"/>
              </a:ext>
            </a:extLst>
          </p:cNvPr>
          <p:cNvSpPr txBox="1"/>
          <p:nvPr/>
        </p:nvSpPr>
        <p:spPr>
          <a:xfrm>
            <a:off x="396240" y="3301275"/>
            <a:ext cx="604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On a Mission to revolutionize Mental health assistance through chatbot using Artificial Intelligence by giving users a natural user interface .</a:t>
            </a:r>
          </a:p>
        </p:txBody>
      </p:sp>
    </p:spTree>
    <p:extLst>
      <p:ext uri="{BB962C8B-B14F-4D97-AF65-F5344CB8AC3E}">
        <p14:creationId xmlns:p14="http://schemas.microsoft.com/office/powerpoint/2010/main" val="189748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0156A5E-DBB2-4EDB-A37F-77077EA9AB93}"/>
              </a:ext>
            </a:extLst>
          </p:cNvPr>
          <p:cNvGrpSpPr/>
          <p:nvPr/>
        </p:nvGrpSpPr>
        <p:grpSpPr>
          <a:xfrm>
            <a:off x="280064" y="1276475"/>
            <a:ext cx="3794760" cy="4893905"/>
            <a:chOff x="280064" y="1276475"/>
            <a:chExt cx="3794760" cy="48939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B29BB9-1889-4C7D-A559-59E2DEDA7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308" b="-1"/>
            <a:stretch/>
          </p:blipFill>
          <p:spPr>
            <a:xfrm>
              <a:off x="280064" y="1276475"/>
              <a:ext cx="3794760" cy="3930978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54A4CA-C8A9-4DB7-8D38-C2E4033A7225}"/>
                </a:ext>
              </a:extLst>
            </p:cNvPr>
            <p:cNvSpPr txBox="1"/>
            <p:nvPr/>
          </p:nvSpPr>
          <p:spPr>
            <a:xfrm flipH="1">
              <a:off x="463025" y="5560598"/>
              <a:ext cx="2871985" cy="609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Anxiety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504A30-63AC-4351-A15B-CC9AF56CDE24}"/>
              </a:ext>
            </a:extLst>
          </p:cNvPr>
          <p:cNvGrpSpPr/>
          <p:nvPr/>
        </p:nvGrpSpPr>
        <p:grpSpPr>
          <a:xfrm>
            <a:off x="4192521" y="1276475"/>
            <a:ext cx="3794760" cy="4903227"/>
            <a:chOff x="4192521" y="1276475"/>
            <a:chExt cx="3794760" cy="49032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7E8A1A-4D11-4711-86A8-54F6A0F38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64" r="11970" b="1"/>
            <a:stretch/>
          </p:blipFill>
          <p:spPr>
            <a:xfrm>
              <a:off x="4192521" y="1276475"/>
              <a:ext cx="3794760" cy="3930978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673D1E-27DA-42A7-AE14-9346F2572B05}"/>
                </a:ext>
              </a:extLst>
            </p:cNvPr>
            <p:cNvSpPr txBox="1"/>
            <p:nvPr/>
          </p:nvSpPr>
          <p:spPr>
            <a:xfrm flipH="1">
              <a:off x="4215110" y="5581525"/>
              <a:ext cx="3749582" cy="598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Pandemic</a:t>
              </a: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outbreak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0BB52-54A6-4486-8C17-E1BED7919B6C}"/>
              </a:ext>
            </a:extLst>
          </p:cNvPr>
          <p:cNvGrpSpPr/>
          <p:nvPr/>
        </p:nvGrpSpPr>
        <p:grpSpPr>
          <a:xfrm>
            <a:off x="8117176" y="1276475"/>
            <a:ext cx="3794760" cy="4866013"/>
            <a:chOff x="8117176" y="1276475"/>
            <a:chExt cx="3794760" cy="48660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716131-742F-44D8-BC60-F1C4973F7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59" r="21009" b="-1"/>
            <a:stretch/>
          </p:blipFill>
          <p:spPr>
            <a:xfrm>
              <a:off x="8117176" y="1276475"/>
              <a:ext cx="3794760" cy="3930978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2842CF-2953-4CE4-A3BE-965B1360E47C}"/>
                </a:ext>
              </a:extLst>
            </p:cNvPr>
            <p:cNvSpPr txBox="1"/>
            <p:nvPr/>
          </p:nvSpPr>
          <p:spPr>
            <a:xfrm flipH="1">
              <a:off x="8462828" y="5532706"/>
              <a:ext cx="2871985" cy="609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500" b="1" dirty="0">
                  <a:latin typeface="Arial" panose="020B0604020202020204" pitchFamily="34" charset="0"/>
                  <a:cs typeface="Arial" panose="020B0604020202020204" pitchFamily="34" charset="0"/>
                </a:rPr>
                <a:t>Depression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82BFD03-1FB0-4A68-9CC8-47332D8621CF}"/>
              </a:ext>
            </a:extLst>
          </p:cNvPr>
          <p:cNvSpPr txBox="1"/>
          <p:nvPr/>
        </p:nvSpPr>
        <p:spPr>
          <a:xfrm>
            <a:off x="1" y="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4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C7419-9378-43BE-A98A-86020603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9" y="77500"/>
            <a:ext cx="499197" cy="4766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1FECD4-B906-4A9E-B140-469A9CBD239C}"/>
              </a:ext>
            </a:extLst>
          </p:cNvPr>
          <p:cNvSpPr/>
          <p:nvPr/>
        </p:nvSpPr>
        <p:spPr>
          <a:xfrm>
            <a:off x="883226" y="23442"/>
            <a:ext cx="34778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ln w="9525">
                  <a:solidFill>
                    <a:schemeClr val="bg1"/>
                  </a:solidFill>
                  <a:prstDash val="solid"/>
                </a:ln>
              </a:rPr>
              <a:t>Market Size</a:t>
            </a:r>
            <a:endParaRPr lang="en-IN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00D2-D810-4CBF-8341-3BD21A20B26C}"/>
              </a:ext>
            </a:extLst>
          </p:cNvPr>
          <p:cNvSpPr txBox="1"/>
          <p:nvPr/>
        </p:nvSpPr>
        <p:spPr>
          <a:xfrm>
            <a:off x="1" y="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94C90-1201-4257-99CD-A822C037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76" y="663025"/>
            <a:ext cx="5236723" cy="6194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9AF191-E0C2-42D8-997B-7FB6A7C48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631659"/>
            <a:ext cx="6459164" cy="3636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68C52-069A-4001-A201-D7E54F575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267663"/>
            <a:ext cx="6459164" cy="25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9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5AC151-F888-4D86-BFCC-7C66375650CD}"/>
              </a:ext>
            </a:extLst>
          </p:cNvPr>
          <p:cNvSpPr/>
          <p:nvPr/>
        </p:nvSpPr>
        <p:spPr>
          <a:xfrm>
            <a:off x="837278" y="689804"/>
            <a:ext cx="9999677" cy="5872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3B882B-153E-4BBF-9728-EF15E0157152}"/>
              </a:ext>
            </a:extLst>
          </p:cNvPr>
          <p:cNvSpPr/>
          <p:nvPr/>
        </p:nvSpPr>
        <p:spPr>
          <a:xfrm>
            <a:off x="1285897" y="822360"/>
            <a:ext cx="9102437" cy="322118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41F629-7629-4D8D-B059-D8D6E1F29633}"/>
              </a:ext>
            </a:extLst>
          </p:cNvPr>
          <p:cNvGrpSpPr/>
          <p:nvPr/>
        </p:nvGrpSpPr>
        <p:grpSpPr>
          <a:xfrm>
            <a:off x="1090402" y="728229"/>
            <a:ext cx="4032960" cy="5042963"/>
            <a:chOff x="1090402" y="728229"/>
            <a:chExt cx="4032960" cy="50429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84D3BE-E934-4064-BD38-D7838172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402" y="2409882"/>
              <a:ext cx="4032960" cy="336131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A24A6391-4C3F-47DA-B4AA-DD8C77ED805D}"/>
                </a:ext>
              </a:extLst>
            </p:cNvPr>
            <p:cNvSpPr/>
            <p:nvPr/>
          </p:nvSpPr>
          <p:spPr>
            <a:xfrm>
              <a:off x="2909455" y="993341"/>
              <a:ext cx="394854" cy="322118"/>
            </a:xfrm>
            <a:prstGeom prst="flowChartConnector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D4210D6-E218-4561-AF17-975AC78C26FC}"/>
                </a:ext>
              </a:extLst>
            </p:cNvPr>
            <p:cNvCxnSpPr>
              <a:stCxn id="7" idx="4"/>
              <a:endCxn id="5" idx="0"/>
            </p:cNvCxnSpPr>
            <p:nvPr/>
          </p:nvCxnSpPr>
          <p:spPr>
            <a:xfrm>
              <a:off x="3106882" y="1315459"/>
              <a:ext cx="0" cy="1094423"/>
            </a:xfrm>
            <a:prstGeom prst="line">
              <a:avLst/>
            </a:prstGeom>
            <a:ln w="19050" cmpd="dbl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58C25A6E-B445-437F-8070-DE869584EE07}"/>
                </a:ext>
              </a:extLst>
            </p:cNvPr>
            <p:cNvSpPr/>
            <p:nvPr/>
          </p:nvSpPr>
          <p:spPr>
            <a:xfrm>
              <a:off x="2795158" y="728229"/>
              <a:ext cx="623447" cy="58723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2FF80931-5FBE-46F5-B2AB-024CCF160233}"/>
                </a:ext>
              </a:extLst>
            </p:cNvPr>
            <p:cNvSpPr/>
            <p:nvPr/>
          </p:nvSpPr>
          <p:spPr>
            <a:xfrm>
              <a:off x="2909454" y="870507"/>
              <a:ext cx="394854" cy="322118"/>
            </a:xfrm>
            <a:prstGeom prst="flowChartConnector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94C842-D6E1-45C2-AD61-D6B862EE32C9}"/>
              </a:ext>
            </a:extLst>
          </p:cNvPr>
          <p:cNvGrpSpPr/>
          <p:nvPr/>
        </p:nvGrpSpPr>
        <p:grpSpPr>
          <a:xfrm>
            <a:off x="6717289" y="651379"/>
            <a:ext cx="3839874" cy="5119813"/>
            <a:chOff x="6717289" y="651379"/>
            <a:chExt cx="3839874" cy="51198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A19A50-C7E1-42FE-8F39-026EED9D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7289" y="2409882"/>
              <a:ext cx="3839874" cy="336131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10F73F4-2C38-4077-B023-A8A1B27CC4B4}"/>
                </a:ext>
              </a:extLst>
            </p:cNvPr>
            <p:cNvSpPr/>
            <p:nvPr/>
          </p:nvSpPr>
          <p:spPr>
            <a:xfrm>
              <a:off x="8340439" y="832282"/>
              <a:ext cx="394854" cy="322118"/>
            </a:xfrm>
            <a:prstGeom prst="flowChartConnector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F7342A-212C-41AC-B32F-837D5BD54AE3}"/>
                </a:ext>
              </a:extLst>
            </p:cNvPr>
            <p:cNvCxnSpPr/>
            <p:nvPr/>
          </p:nvCxnSpPr>
          <p:spPr>
            <a:xfrm>
              <a:off x="8537866" y="1154400"/>
              <a:ext cx="0" cy="12654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13887B54-1491-4BBE-BE97-68E65CE10462}"/>
                </a:ext>
              </a:extLst>
            </p:cNvPr>
            <p:cNvSpPr/>
            <p:nvPr/>
          </p:nvSpPr>
          <p:spPr>
            <a:xfrm>
              <a:off x="8226142" y="651379"/>
              <a:ext cx="623447" cy="58723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716FB2E6-A5F4-4E33-9A2C-3DA0494703F2}"/>
                </a:ext>
              </a:extLst>
            </p:cNvPr>
            <p:cNvSpPr/>
            <p:nvPr/>
          </p:nvSpPr>
          <p:spPr>
            <a:xfrm>
              <a:off x="8345633" y="814060"/>
              <a:ext cx="394854" cy="322118"/>
            </a:xfrm>
            <a:prstGeom prst="flowChartConnector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48AC0BD-FC68-4E10-A321-AE4EAF58435E}"/>
              </a:ext>
            </a:extLst>
          </p:cNvPr>
          <p:cNvSpPr txBox="1"/>
          <p:nvPr/>
        </p:nvSpPr>
        <p:spPr>
          <a:xfrm>
            <a:off x="302185" y="10898"/>
            <a:ext cx="9434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Early Adopters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55AFD8-1340-4294-A89E-72D58C9AC916}"/>
              </a:ext>
            </a:extLst>
          </p:cNvPr>
          <p:cNvGrpSpPr/>
          <p:nvPr/>
        </p:nvGrpSpPr>
        <p:grpSpPr>
          <a:xfrm>
            <a:off x="-549021" y="1624109"/>
            <a:ext cx="13267658" cy="5209117"/>
            <a:chOff x="-549021" y="1624109"/>
            <a:chExt cx="13267658" cy="5209117"/>
          </a:xfrm>
        </p:grpSpPr>
        <p:sp>
          <p:nvSpPr>
            <p:cNvPr id="23" name="Scroll: Horizontal 22">
              <a:extLst>
                <a:ext uri="{FF2B5EF4-FFF2-40B4-BE49-F238E27FC236}">
                  <a16:creationId xmlns:a16="http://schemas.microsoft.com/office/drawing/2014/main" id="{B876E9C6-A7B2-4889-AB75-C6E1CD37F9C5}"/>
                </a:ext>
              </a:extLst>
            </p:cNvPr>
            <p:cNvSpPr/>
            <p:nvPr/>
          </p:nvSpPr>
          <p:spPr>
            <a:xfrm>
              <a:off x="594901" y="5880038"/>
              <a:ext cx="4621335" cy="953188"/>
            </a:xfrm>
            <a:prstGeom prst="horizontalScroll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958D85-B46F-461B-8A99-9BBB5511AAD0}"/>
                </a:ext>
              </a:extLst>
            </p:cNvPr>
            <p:cNvSpPr txBox="1"/>
            <p:nvPr/>
          </p:nvSpPr>
          <p:spPr>
            <a:xfrm>
              <a:off x="-549021" y="6080181"/>
              <a:ext cx="6150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                         Student’s facing Mental Health Issues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F2893C-AFF6-456E-A343-5DF13870DD27}"/>
                </a:ext>
              </a:extLst>
            </p:cNvPr>
            <p:cNvSpPr txBox="1"/>
            <p:nvPr/>
          </p:nvSpPr>
          <p:spPr>
            <a:xfrm>
              <a:off x="7557494" y="1624109"/>
              <a:ext cx="5161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  <p:sp>
        <p:nvSpPr>
          <p:cNvPr id="27" name="Scroll: Horizontal 26">
            <a:extLst>
              <a:ext uri="{FF2B5EF4-FFF2-40B4-BE49-F238E27FC236}">
                <a16:creationId xmlns:a16="http://schemas.microsoft.com/office/drawing/2014/main" id="{6F64BE40-F100-4A18-8787-F8E98C5A0658}"/>
              </a:ext>
            </a:extLst>
          </p:cNvPr>
          <p:cNvSpPr/>
          <p:nvPr/>
        </p:nvSpPr>
        <p:spPr>
          <a:xfrm>
            <a:off x="6360158" y="5799123"/>
            <a:ext cx="4621335" cy="953188"/>
          </a:xfrm>
          <a:prstGeom prst="horizontalScroll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CEAA3F-AD27-433F-924C-A79D9851D5BA}"/>
              </a:ext>
            </a:extLst>
          </p:cNvPr>
          <p:cNvSpPr txBox="1"/>
          <p:nvPr/>
        </p:nvSpPr>
        <p:spPr>
          <a:xfrm>
            <a:off x="6968834" y="6080181"/>
            <a:ext cx="376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COVID-19 affected Students  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207898-7A46-40B6-BC73-E1334B631AAA}"/>
              </a:ext>
            </a:extLst>
          </p:cNvPr>
          <p:cNvSpPr txBox="1"/>
          <p:nvPr/>
        </p:nvSpPr>
        <p:spPr>
          <a:xfrm>
            <a:off x="0" y="-12233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Adopters</a:t>
            </a:r>
          </a:p>
        </p:txBody>
      </p:sp>
    </p:spTree>
    <p:extLst>
      <p:ext uri="{BB962C8B-B14F-4D97-AF65-F5344CB8AC3E}">
        <p14:creationId xmlns:p14="http://schemas.microsoft.com/office/powerpoint/2010/main" val="143407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896F7411-8037-44C1-8668-BD6BF6F7C68E}"/>
              </a:ext>
            </a:extLst>
          </p:cNvPr>
          <p:cNvGrpSpPr/>
          <p:nvPr/>
        </p:nvGrpSpPr>
        <p:grpSpPr>
          <a:xfrm>
            <a:off x="318644" y="736023"/>
            <a:ext cx="2004961" cy="5700153"/>
            <a:chOff x="525993" y="0"/>
            <a:chExt cx="2004961" cy="54009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16B618-036D-4A0A-87AD-73026EE8F120}"/>
                </a:ext>
              </a:extLst>
            </p:cNvPr>
            <p:cNvSpPr/>
            <p:nvPr/>
          </p:nvSpPr>
          <p:spPr>
            <a:xfrm>
              <a:off x="1528474" y="0"/>
              <a:ext cx="45719" cy="1472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A54C63-0A48-4B6C-9074-972DC503EE3D}"/>
                </a:ext>
              </a:extLst>
            </p:cNvPr>
            <p:cNvGrpSpPr/>
            <p:nvPr/>
          </p:nvGrpSpPr>
          <p:grpSpPr>
            <a:xfrm>
              <a:off x="525993" y="1472047"/>
              <a:ext cx="2004961" cy="3928893"/>
              <a:chOff x="525993" y="1472047"/>
              <a:chExt cx="2004961" cy="3928893"/>
            </a:xfrm>
          </p:grpSpPr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6DF55309-9AE3-41E6-A46A-639B34BF77E7}"/>
                  </a:ext>
                </a:extLst>
              </p:cNvPr>
              <p:cNvSpPr/>
              <p:nvPr/>
            </p:nvSpPr>
            <p:spPr>
              <a:xfrm>
                <a:off x="525993" y="4839956"/>
                <a:ext cx="2004961" cy="560984"/>
              </a:xfrm>
              <a:prstGeom prst="trapezoid">
                <a:avLst>
                  <a:gd name="adj" fmla="val 3832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/>
                <a:lightRig rig="morning" dir="t"/>
              </a:scene3d>
              <a:sp3d extrusionH="76200" contourW="12700" prstMaterial="softEdge">
                <a:bevelT w="0" h="374650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      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C0712B7-B6BC-4F95-B9D7-059102635015}"/>
                  </a:ext>
                </a:extLst>
              </p:cNvPr>
              <p:cNvGrpSpPr/>
              <p:nvPr/>
            </p:nvGrpSpPr>
            <p:grpSpPr>
              <a:xfrm>
                <a:off x="1097251" y="1472047"/>
                <a:ext cx="862446" cy="938990"/>
                <a:chOff x="5066579" y="633845"/>
                <a:chExt cx="862446" cy="938990"/>
              </a:xfrm>
            </p:grpSpPr>
            <p:sp>
              <p:nvSpPr>
                <p:cNvPr id="10" name="Flowchart: Process 9">
                  <a:extLst>
                    <a:ext uri="{FF2B5EF4-FFF2-40B4-BE49-F238E27FC236}">
                      <a16:creationId xmlns:a16="http://schemas.microsoft.com/office/drawing/2014/main" id="{53171A62-0719-4A02-8DB3-C9E13E219486}"/>
                    </a:ext>
                  </a:extLst>
                </p:cNvPr>
                <p:cNvSpPr/>
                <p:nvPr/>
              </p:nvSpPr>
              <p:spPr>
                <a:xfrm>
                  <a:off x="5066579" y="731172"/>
                  <a:ext cx="862446" cy="841663"/>
                </a:xfrm>
                <a:prstGeom prst="flowChartProcess">
                  <a:avLst/>
                </a:prstGeom>
                <a:gradFill flip="none" rotWithShape="1">
                  <a:gsLst>
                    <a:gs pos="5700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  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D0BD5F1-CAB8-47BE-B2EA-4739C8BEF6B7}"/>
                    </a:ext>
                  </a:extLst>
                </p:cNvPr>
                <p:cNvSpPr/>
                <p:nvPr/>
              </p:nvSpPr>
              <p:spPr>
                <a:xfrm>
                  <a:off x="5066579" y="633845"/>
                  <a:ext cx="862446" cy="18703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highlight>
                      <a:srgbClr val="C0C0C0"/>
                    </a:highlight>
                  </a:endParaRPr>
                </a:p>
              </p:txBody>
            </p:sp>
          </p:grpSp>
          <p:sp>
            <p:nvSpPr>
              <p:cNvPr id="24" name="Flowchart: Manual Operation 23">
                <a:extLst>
                  <a:ext uri="{FF2B5EF4-FFF2-40B4-BE49-F238E27FC236}">
                    <a16:creationId xmlns:a16="http://schemas.microsoft.com/office/drawing/2014/main" id="{09D9AF56-EEAD-4C1C-B492-C8A3BF8A5B33}"/>
                  </a:ext>
                </a:extLst>
              </p:cNvPr>
              <p:cNvSpPr/>
              <p:nvPr/>
            </p:nvSpPr>
            <p:spPr>
              <a:xfrm flipV="1">
                <a:off x="754351" y="2296737"/>
                <a:ext cx="1548246" cy="10070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3141 w 10000"/>
                  <a:gd name="connsiteY3" fmla="*/ 9697 h 10000"/>
                  <a:gd name="connsiteX4" fmla="*/ 0 w 10000"/>
                  <a:gd name="connsiteY4" fmla="*/ 0 h 10000"/>
                  <a:gd name="connsiteX0" fmla="*/ 0 w 10000"/>
                  <a:gd name="connsiteY0" fmla="*/ 0 h 9798"/>
                  <a:gd name="connsiteX1" fmla="*/ 10000 w 10000"/>
                  <a:gd name="connsiteY1" fmla="*/ 0 h 9798"/>
                  <a:gd name="connsiteX2" fmla="*/ 6658 w 10000"/>
                  <a:gd name="connsiteY2" fmla="*/ 9798 h 9798"/>
                  <a:gd name="connsiteX3" fmla="*/ 3141 w 10000"/>
                  <a:gd name="connsiteY3" fmla="*/ 9697 h 9798"/>
                  <a:gd name="connsiteX4" fmla="*/ 0 w 10000"/>
                  <a:gd name="connsiteY4" fmla="*/ 0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9798">
                    <a:moveTo>
                      <a:pt x="0" y="0"/>
                    </a:moveTo>
                    <a:lnTo>
                      <a:pt x="10000" y="0"/>
                    </a:lnTo>
                    <a:lnTo>
                      <a:pt x="6658" y="9798"/>
                    </a:lnTo>
                    <a:lnTo>
                      <a:pt x="3141" y="969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75BCF8-9079-47FD-BB35-FC06C28DEB87}"/>
                  </a:ext>
                </a:extLst>
              </p:cNvPr>
              <p:cNvSpPr txBox="1"/>
              <p:nvPr/>
            </p:nvSpPr>
            <p:spPr>
              <a:xfrm>
                <a:off x="857101" y="3182876"/>
                <a:ext cx="1548246" cy="34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High Rates</a:t>
                </a: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73BE0BC-8CC5-436E-BF7D-661ED37AB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0917" y="3839890"/>
                <a:ext cx="1208789" cy="1137399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30D6C6-CA8D-4017-A5C1-5A82BE7AFC96}"/>
              </a:ext>
            </a:extLst>
          </p:cNvPr>
          <p:cNvGrpSpPr/>
          <p:nvPr/>
        </p:nvGrpSpPr>
        <p:grpSpPr>
          <a:xfrm>
            <a:off x="9214998" y="713750"/>
            <a:ext cx="2295197" cy="5670078"/>
            <a:chOff x="9142452" y="-321486"/>
            <a:chExt cx="2295197" cy="567007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4871A0D-D8D5-48E6-A7D0-F75BCDE2E90E}"/>
                </a:ext>
              </a:extLst>
            </p:cNvPr>
            <p:cNvGrpSpPr/>
            <p:nvPr/>
          </p:nvGrpSpPr>
          <p:grpSpPr>
            <a:xfrm>
              <a:off x="9187296" y="-321486"/>
              <a:ext cx="2250353" cy="4146389"/>
              <a:chOff x="9187296" y="-321486"/>
              <a:chExt cx="2250353" cy="414638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380CC5F-4A43-4C7C-A0B5-91680A4E997D}"/>
                  </a:ext>
                </a:extLst>
              </p:cNvPr>
              <p:cNvSpPr/>
              <p:nvPr/>
            </p:nvSpPr>
            <p:spPr>
              <a:xfrm>
                <a:off x="10037245" y="-321486"/>
                <a:ext cx="45720" cy="179353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16ECED-7DF2-4DB0-BE5E-6F6081D068F6}"/>
                  </a:ext>
                </a:extLst>
              </p:cNvPr>
              <p:cNvSpPr txBox="1"/>
              <p:nvPr/>
            </p:nvSpPr>
            <p:spPr>
              <a:xfrm>
                <a:off x="9187296" y="3178572"/>
                <a:ext cx="22503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Trusted Healthcare Professionals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6CF8A3C-8675-4829-985D-C48431D283F4}"/>
                  </a:ext>
                </a:extLst>
              </p:cNvPr>
              <p:cNvGrpSpPr/>
              <p:nvPr/>
            </p:nvGrpSpPr>
            <p:grpSpPr>
              <a:xfrm>
                <a:off x="9360117" y="1574225"/>
                <a:ext cx="1548246" cy="1725902"/>
                <a:chOff x="9360117" y="1574225"/>
                <a:chExt cx="1548246" cy="1725902"/>
              </a:xfrm>
            </p:grpSpPr>
            <p:sp>
              <p:nvSpPr>
                <p:cNvPr id="26" name="Flowchart: Manual Operation 23">
                  <a:extLst>
                    <a:ext uri="{FF2B5EF4-FFF2-40B4-BE49-F238E27FC236}">
                      <a16:creationId xmlns:a16="http://schemas.microsoft.com/office/drawing/2014/main" id="{C9F7F8D2-0C05-4189-AE2A-9304F59EAB12}"/>
                    </a:ext>
                  </a:extLst>
                </p:cNvPr>
                <p:cNvSpPr/>
                <p:nvPr/>
              </p:nvSpPr>
              <p:spPr>
                <a:xfrm flipV="1">
                  <a:off x="9360117" y="2293056"/>
                  <a:ext cx="1548246" cy="1007071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8000 w 10000"/>
                    <a:gd name="connsiteY2" fmla="*/ 10000 h 10000"/>
                    <a:gd name="connsiteX3" fmla="*/ 2000 w 10000"/>
                    <a:gd name="connsiteY3" fmla="*/ 10000 h 10000"/>
                    <a:gd name="connsiteX4" fmla="*/ 0 w 10000"/>
                    <a:gd name="connsiteY4" fmla="*/ 0 h 10000"/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8000 w 10000"/>
                    <a:gd name="connsiteY2" fmla="*/ 10000 h 10000"/>
                    <a:gd name="connsiteX3" fmla="*/ 3141 w 10000"/>
                    <a:gd name="connsiteY3" fmla="*/ 9697 h 10000"/>
                    <a:gd name="connsiteX4" fmla="*/ 0 w 10000"/>
                    <a:gd name="connsiteY4" fmla="*/ 0 h 10000"/>
                    <a:gd name="connsiteX0" fmla="*/ 0 w 10000"/>
                    <a:gd name="connsiteY0" fmla="*/ 0 h 9798"/>
                    <a:gd name="connsiteX1" fmla="*/ 10000 w 10000"/>
                    <a:gd name="connsiteY1" fmla="*/ 0 h 9798"/>
                    <a:gd name="connsiteX2" fmla="*/ 6658 w 10000"/>
                    <a:gd name="connsiteY2" fmla="*/ 9798 h 9798"/>
                    <a:gd name="connsiteX3" fmla="*/ 3141 w 10000"/>
                    <a:gd name="connsiteY3" fmla="*/ 9697 h 9798"/>
                    <a:gd name="connsiteX4" fmla="*/ 0 w 10000"/>
                    <a:gd name="connsiteY4" fmla="*/ 0 h 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9798">
                      <a:moveTo>
                        <a:pt x="0" y="0"/>
                      </a:moveTo>
                      <a:lnTo>
                        <a:pt x="10000" y="0"/>
                      </a:lnTo>
                      <a:lnTo>
                        <a:pt x="6658" y="9798"/>
                      </a:lnTo>
                      <a:lnTo>
                        <a:pt x="3141" y="96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4000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softEdge rad="1143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8" name="Flowchart: Process 27">
                  <a:extLst>
                    <a:ext uri="{FF2B5EF4-FFF2-40B4-BE49-F238E27FC236}">
                      <a16:creationId xmlns:a16="http://schemas.microsoft.com/office/drawing/2014/main" id="{A72182F4-7772-4F6B-856A-26C985680B09}"/>
                    </a:ext>
                  </a:extLst>
                </p:cNvPr>
                <p:cNvSpPr/>
                <p:nvPr/>
              </p:nvSpPr>
              <p:spPr>
                <a:xfrm>
                  <a:off x="9697461" y="1574225"/>
                  <a:ext cx="862446" cy="841663"/>
                </a:xfrm>
                <a:prstGeom prst="flowChartProcess">
                  <a:avLst/>
                </a:prstGeom>
                <a:gradFill flip="none" rotWithShape="1">
                  <a:gsLst>
                    <a:gs pos="5700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  </a:t>
                  </a:r>
                </a:p>
              </p:txBody>
            </p:sp>
          </p:grp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DCBEBA7-6D97-40CB-A544-6047100D8ABC}"/>
                  </a:ext>
                </a:extLst>
              </p:cNvPr>
              <p:cNvSpPr/>
              <p:nvPr/>
            </p:nvSpPr>
            <p:spPr>
              <a:xfrm>
                <a:off x="9697084" y="1459960"/>
                <a:ext cx="862446" cy="18703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highlight>
                    <a:srgbClr val="C0C0C0"/>
                  </a:highlight>
                </a:endParaRPr>
              </a:p>
            </p:txBody>
          </p:sp>
        </p:grp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ED2ECA89-AC1D-457D-A333-68F49ABD6CC1}"/>
                </a:ext>
              </a:extLst>
            </p:cNvPr>
            <p:cNvSpPr/>
            <p:nvPr/>
          </p:nvSpPr>
          <p:spPr>
            <a:xfrm>
              <a:off x="9142452" y="4787608"/>
              <a:ext cx="2004961" cy="560984"/>
            </a:xfrm>
            <a:prstGeom prst="trapezoid">
              <a:avLst>
                <a:gd name="adj" fmla="val 3832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perspectiveRelaxedModerately"/>
              <a:lightRig rig="morning" dir="t"/>
            </a:scene3d>
            <a:sp3d extrusionH="76200" contourW="12700" prstMaterial="softEdge">
              <a:bevelT w="0" h="374650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      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ABD86E3-0EB9-49F0-85C1-C555D8EC3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4696" y="3836785"/>
              <a:ext cx="1238331" cy="123131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AF59D0-50BA-4CEB-BBE8-E2C5EBFCEAF0}"/>
              </a:ext>
            </a:extLst>
          </p:cNvPr>
          <p:cNvGrpSpPr/>
          <p:nvPr/>
        </p:nvGrpSpPr>
        <p:grpSpPr>
          <a:xfrm>
            <a:off x="3339819" y="715242"/>
            <a:ext cx="2008844" cy="4398626"/>
            <a:chOff x="4744239" y="-52348"/>
            <a:chExt cx="2008844" cy="439862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50928EA-8F8B-4538-B8FB-52D73D31AEA9}"/>
                </a:ext>
              </a:extLst>
            </p:cNvPr>
            <p:cNvGrpSpPr/>
            <p:nvPr/>
          </p:nvGrpSpPr>
          <p:grpSpPr>
            <a:xfrm>
              <a:off x="4999339" y="-52348"/>
              <a:ext cx="1753744" cy="2482638"/>
              <a:chOff x="4876424" y="0"/>
              <a:chExt cx="1753744" cy="2482638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89618A-227F-4806-BAA9-C41D648BFCC3}"/>
                  </a:ext>
                </a:extLst>
              </p:cNvPr>
              <p:cNvGrpSpPr/>
              <p:nvPr/>
            </p:nvGrpSpPr>
            <p:grpSpPr>
              <a:xfrm>
                <a:off x="4876424" y="0"/>
                <a:ext cx="1753744" cy="2482638"/>
                <a:chOff x="4876424" y="0"/>
                <a:chExt cx="1753744" cy="2482638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D463A88-CA91-4EB9-8A70-056834A86098}"/>
                    </a:ext>
                  </a:extLst>
                </p:cNvPr>
                <p:cNvSpPr/>
                <p:nvPr/>
              </p:nvSpPr>
              <p:spPr>
                <a:xfrm>
                  <a:off x="5627688" y="0"/>
                  <a:ext cx="45719" cy="53686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92E70C2-5FA2-4D4B-BD25-1CA797EC1DB9}"/>
                    </a:ext>
                  </a:extLst>
                </p:cNvPr>
                <p:cNvGrpSpPr/>
                <p:nvPr/>
              </p:nvGrpSpPr>
              <p:grpSpPr>
                <a:xfrm>
                  <a:off x="4876424" y="666753"/>
                  <a:ext cx="1753744" cy="1815885"/>
                  <a:chOff x="4876424" y="666753"/>
                  <a:chExt cx="1753744" cy="1815885"/>
                </a:xfrm>
              </p:grpSpPr>
              <p:sp>
                <p:nvSpPr>
                  <p:cNvPr id="25" name="Flowchart: Manual Operation 23">
                    <a:extLst>
                      <a:ext uri="{FF2B5EF4-FFF2-40B4-BE49-F238E27FC236}">
                        <a16:creationId xmlns:a16="http://schemas.microsoft.com/office/drawing/2014/main" id="{7DB1DE84-9314-416A-AF35-F215F4265D29}"/>
                      </a:ext>
                    </a:extLst>
                  </p:cNvPr>
                  <p:cNvSpPr/>
                  <p:nvPr/>
                </p:nvSpPr>
                <p:spPr>
                  <a:xfrm flipV="1">
                    <a:off x="4876424" y="1328793"/>
                    <a:ext cx="1548246" cy="1007071"/>
                  </a:xfrm>
                  <a:custGeom>
                    <a:avLst/>
                    <a:gdLst>
                      <a:gd name="connsiteX0" fmla="*/ 0 w 10000"/>
                      <a:gd name="connsiteY0" fmla="*/ 0 h 10000"/>
                      <a:gd name="connsiteX1" fmla="*/ 10000 w 10000"/>
                      <a:gd name="connsiteY1" fmla="*/ 0 h 10000"/>
                      <a:gd name="connsiteX2" fmla="*/ 8000 w 10000"/>
                      <a:gd name="connsiteY2" fmla="*/ 10000 h 10000"/>
                      <a:gd name="connsiteX3" fmla="*/ 2000 w 10000"/>
                      <a:gd name="connsiteY3" fmla="*/ 10000 h 10000"/>
                      <a:gd name="connsiteX4" fmla="*/ 0 w 10000"/>
                      <a:gd name="connsiteY4" fmla="*/ 0 h 10000"/>
                      <a:gd name="connsiteX0" fmla="*/ 0 w 10000"/>
                      <a:gd name="connsiteY0" fmla="*/ 0 h 10000"/>
                      <a:gd name="connsiteX1" fmla="*/ 10000 w 10000"/>
                      <a:gd name="connsiteY1" fmla="*/ 0 h 10000"/>
                      <a:gd name="connsiteX2" fmla="*/ 8000 w 10000"/>
                      <a:gd name="connsiteY2" fmla="*/ 10000 h 10000"/>
                      <a:gd name="connsiteX3" fmla="*/ 3141 w 10000"/>
                      <a:gd name="connsiteY3" fmla="*/ 9697 h 10000"/>
                      <a:gd name="connsiteX4" fmla="*/ 0 w 10000"/>
                      <a:gd name="connsiteY4" fmla="*/ 0 h 10000"/>
                      <a:gd name="connsiteX0" fmla="*/ 0 w 10000"/>
                      <a:gd name="connsiteY0" fmla="*/ 0 h 9798"/>
                      <a:gd name="connsiteX1" fmla="*/ 10000 w 10000"/>
                      <a:gd name="connsiteY1" fmla="*/ 0 h 9798"/>
                      <a:gd name="connsiteX2" fmla="*/ 6658 w 10000"/>
                      <a:gd name="connsiteY2" fmla="*/ 9798 h 9798"/>
                      <a:gd name="connsiteX3" fmla="*/ 3141 w 10000"/>
                      <a:gd name="connsiteY3" fmla="*/ 9697 h 9798"/>
                      <a:gd name="connsiteX4" fmla="*/ 0 w 10000"/>
                      <a:gd name="connsiteY4" fmla="*/ 0 h 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9798">
                        <a:moveTo>
                          <a:pt x="0" y="0"/>
                        </a:moveTo>
                        <a:lnTo>
                          <a:pt x="10000" y="0"/>
                        </a:lnTo>
                        <a:lnTo>
                          <a:pt x="6658" y="9798"/>
                        </a:lnTo>
                        <a:lnTo>
                          <a:pt x="3141" y="96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4000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softEdge rad="1143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1" name="Flowchart: Process 30">
                    <a:extLst>
                      <a:ext uri="{FF2B5EF4-FFF2-40B4-BE49-F238E27FC236}">
                        <a16:creationId xmlns:a16="http://schemas.microsoft.com/office/drawing/2014/main" id="{71DEC4FB-7028-4BFA-AABF-78B1FCA00DBA}"/>
                      </a:ext>
                    </a:extLst>
                  </p:cNvPr>
                  <p:cNvSpPr/>
                  <p:nvPr/>
                </p:nvSpPr>
                <p:spPr>
                  <a:xfrm>
                    <a:off x="5196464" y="666753"/>
                    <a:ext cx="862446" cy="841663"/>
                  </a:xfrm>
                  <a:prstGeom prst="flowChartProcess">
                    <a:avLst/>
                  </a:prstGeom>
                  <a:gradFill flip="none" rotWithShape="1">
                    <a:gsLst>
                      <a:gs pos="5700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dirty="0"/>
                      <a:t>  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8CF5621E-B22E-4692-849B-7F7363443517}"/>
                      </a:ext>
                    </a:extLst>
                  </p:cNvPr>
                  <p:cNvSpPr txBox="1"/>
                  <p:nvPr/>
                </p:nvSpPr>
                <p:spPr>
                  <a:xfrm>
                    <a:off x="5081922" y="2113306"/>
                    <a:ext cx="154824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Scripted</a:t>
                    </a:r>
                  </a:p>
                </p:txBody>
              </p:sp>
            </p:grp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6CE1991-F19E-45D9-B840-37F87C493BD1}"/>
                  </a:ext>
                </a:extLst>
              </p:cNvPr>
              <p:cNvSpPr/>
              <p:nvPr/>
            </p:nvSpPr>
            <p:spPr>
              <a:xfrm>
                <a:off x="5196464" y="569158"/>
                <a:ext cx="862446" cy="18703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highlight>
                    <a:srgbClr val="C0C0C0"/>
                  </a:highlight>
                </a:endParaRPr>
              </a:p>
            </p:txBody>
          </p:sp>
        </p:grp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A4A0EE3B-D1D4-410A-8B67-CF3C139309A9}"/>
                </a:ext>
              </a:extLst>
            </p:cNvPr>
            <p:cNvSpPr/>
            <p:nvPr/>
          </p:nvSpPr>
          <p:spPr>
            <a:xfrm>
              <a:off x="4744239" y="3785294"/>
              <a:ext cx="2004961" cy="560984"/>
            </a:xfrm>
            <a:prstGeom prst="trapezoid">
              <a:avLst>
                <a:gd name="adj" fmla="val 3832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perspectiveRelaxedModerately"/>
              <a:lightRig rig="morning" dir="t"/>
            </a:scene3d>
            <a:sp3d extrusionH="76200" contourW="12700" prstMaterial="softEdge">
              <a:bevelT w="0" h="374650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      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6D4D40D-B96E-448F-A37A-5DBAC3A5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8835" y="2762370"/>
              <a:ext cx="1282153" cy="121249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D15550-6210-4D14-A1FA-74B9A7BD4005}"/>
              </a:ext>
            </a:extLst>
          </p:cNvPr>
          <p:cNvSpPr txBox="1"/>
          <p:nvPr/>
        </p:nvSpPr>
        <p:spPr>
          <a:xfrm>
            <a:off x="294147" y="61318"/>
            <a:ext cx="53651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Challenges</a:t>
            </a:r>
          </a:p>
          <a:p>
            <a:endParaRPr lang="en-IN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83F88C-362A-4613-A3D2-271E29674993}"/>
              </a:ext>
            </a:extLst>
          </p:cNvPr>
          <p:cNvCxnSpPr/>
          <p:nvPr/>
        </p:nvCxnSpPr>
        <p:spPr>
          <a:xfrm>
            <a:off x="318644" y="725632"/>
            <a:ext cx="108273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4FF23EB-4D1D-4E68-B0DD-82FA83D92D81}"/>
              </a:ext>
            </a:extLst>
          </p:cNvPr>
          <p:cNvSpPr txBox="1"/>
          <p:nvPr/>
        </p:nvSpPr>
        <p:spPr>
          <a:xfrm>
            <a:off x="0" y="-12233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EC43CA-4DDE-4FFB-BF9A-6A05493912FD}"/>
              </a:ext>
            </a:extLst>
          </p:cNvPr>
          <p:cNvGrpSpPr/>
          <p:nvPr/>
        </p:nvGrpSpPr>
        <p:grpSpPr>
          <a:xfrm>
            <a:off x="6567765" y="715242"/>
            <a:ext cx="2004961" cy="4398626"/>
            <a:chOff x="6567765" y="715242"/>
            <a:chExt cx="2004961" cy="43986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AC1DA77-0DBA-4433-AC75-566D9F2D7798}"/>
                </a:ext>
              </a:extLst>
            </p:cNvPr>
            <p:cNvGrpSpPr/>
            <p:nvPr/>
          </p:nvGrpSpPr>
          <p:grpSpPr>
            <a:xfrm>
              <a:off x="6567765" y="715242"/>
              <a:ext cx="2004961" cy="4398626"/>
              <a:chOff x="4744239" y="-52348"/>
              <a:chExt cx="2004961" cy="439862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0DFE0D6-9977-45ED-8DF5-385A047FD6D9}"/>
                  </a:ext>
                </a:extLst>
              </p:cNvPr>
              <p:cNvGrpSpPr/>
              <p:nvPr/>
            </p:nvGrpSpPr>
            <p:grpSpPr>
              <a:xfrm>
                <a:off x="4999339" y="-52348"/>
                <a:ext cx="1737834" cy="2854505"/>
                <a:chOff x="4876424" y="0"/>
                <a:chExt cx="1737834" cy="2854505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2C4D6516-986A-40D4-B4A9-ECB1CF0AFBD3}"/>
                    </a:ext>
                  </a:extLst>
                </p:cNvPr>
                <p:cNvGrpSpPr/>
                <p:nvPr/>
              </p:nvGrpSpPr>
              <p:grpSpPr>
                <a:xfrm>
                  <a:off x="4876424" y="0"/>
                  <a:ext cx="1737834" cy="2854505"/>
                  <a:chOff x="4876424" y="0"/>
                  <a:chExt cx="1737834" cy="2854505"/>
                </a:xfrm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1F112FD5-60B9-4744-A208-71E460814129}"/>
                      </a:ext>
                    </a:extLst>
                  </p:cNvPr>
                  <p:cNvSpPr/>
                  <p:nvPr/>
                </p:nvSpPr>
                <p:spPr>
                  <a:xfrm>
                    <a:off x="5627688" y="0"/>
                    <a:ext cx="45719" cy="53686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78EFD982-2AFF-48AB-B50C-2D55D1429089}"/>
                      </a:ext>
                    </a:extLst>
                  </p:cNvPr>
                  <p:cNvGrpSpPr/>
                  <p:nvPr/>
                </p:nvGrpSpPr>
                <p:grpSpPr>
                  <a:xfrm>
                    <a:off x="4876424" y="666753"/>
                    <a:ext cx="1737834" cy="2187752"/>
                    <a:chOff x="4876424" y="666753"/>
                    <a:chExt cx="1737834" cy="2187752"/>
                  </a:xfrm>
                </p:grpSpPr>
                <p:sp>
                  <p:nvSpPr>
                    <p:cNvPr id="64" name="Flowchart: Manual Operation 23">
                      <a:extLst>
                        <a:ext uri="{FF2B5EF4-FFF2-40B4-BE49-F238E27FC236}">
                          <a16:creationId xmlns:a16="http://schemas.microsoft.com/office/drawing/2014/main" id="{66276215-3BD9-4100-8489-B8294ADD42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876424" y="1328793"/>
                      <a:ext cx="1548246" cy="1007071"/>
                    </a:xfrm>
                    <a:custGeom>
                      <a:avLst/>
                      <a:gdLst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8000 w 10000"/>
                        <a:gd name="connsiteY2" fmla="*/ 10000 h 10000"/>
                        <a:gd name="connsiteX3" fmla="*/ 2000 w 10000"/>
                        <a:gd name="connsiteY3" fmla="*/ 10000 h 10000"/>
                        <a:gd name="connsiteX4" fmla="*/ 0 w 10000"/>
                        <a:gd name="connsiteY4" fmla="*/ 0 h 10000"/>
                        <a:gd name="connsiteX0" fmla="*/ 0 w 10000"/>
                        <a:gd name="connsiteY0" fmla="*/ 0 h 10000"/>
                        <a:gd name="connsiteX1" fmla="*/ 10000 w 10000"/>
                        <a:gd name="connsiteY1" fmla="*/ 0 h 10000"/>
                        <a:gd name="connsiteX2" fmla="*/ 8000 w 10000"/>
                        <a:gd name="connsiteY2" fmla="*/ 10000 h 10000"/>
                        <a:gd name="connsiteX3" fmla="*/ 3141 w 10000"/>
                        <a:gd name="connsiteY3" fmla="*/ 9697 h 10000"/>
                        <a:gd name="connsiteX4" fmla="*/ 0 w 10000"/>
                        <a:gd name="connsiteY4" fmla="*/ 0 h 10000"/>
                        <a:gd name="connsiteX0" fmla="*/ 0 w 10000"/>
                        <a:gd name="connsiteY0" fmla="*/ 0 h 9798"/>
                        <a:gd name="connsiteX1" fmla="*/ 10000 w 10000"/>
                        <a:gd name="connsiteY1" fmla="*/ 0 h 9798"/>
                        <a:gd name="connsiteX2" fmla="*/ 6658 w 10000"/>
                        <a:gd name="connsiteY2" fmla="*/ 9798 h 9798"/>
                        <a:gd name="connsiteX3" fmla="*/ 3141 w 10000"/>
                        <a:gd name="connsiteY3" fmla="*/ 9697 h 9798"/>
                        <a:gd name="connsiteX4" fmla="*/ 0 w 10000"/>
                        <a:gd name="connsiteY4" fmla="*/ 0 h 9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00" h="9798">
                          <a:moveTo>
                            <a:pt x="0" y="0"/>
                          </a:moveTo>
                          <a:lnTo>
                            <a:pt x="10000" y="0"/>
                          </a:lnTo>
                          <a:lnTo>
                            <a:pt x="6658" y="9798"/>
                          </a:lnTo>
                          <a:lnTo>
                            <a:pt x="3141" y="969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40000">
                          <a:schemeClr val="bg1">
                            <a:lumMod val="85000"/>
                          </a:schemeClr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  <a:ln>
                      <a:noFill/>
                    </a:ln>
                    <a:effectLst>
                      <a:softEdge rad="1143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65" name="Flowchart: Process 64">
                      <a:extLst>
                        <a:ext uri="{FF2B5EF4-FFF2-40B4-BE49-F238E27FC236}">
                          <a16:creationId xmlns:a16="http://schemas.microsoft.com/office/drawing/2014/main" id="{3638F8B0-8DFD-4F4A-AB10-A27258674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96464" y="666753"/>
                      <a:ext cx="862446" cy="841663"/>
                    </a:xfrm>
                    <a:prstGeom prst="flowChartProcess">
                      <a:avLst/>
                    </a:prstGeom>
                    <a:gradFill flip="none" rotWithShape="1">
                      <a:gsLst>
                        <a:gs pos="57000">
                          <a:schemeClr val="bg1">
                            <a:lumMod val="85000"/>
                          </a:schemeClr>
                        </a:gs>
                        <a:gs pos="100000">
                          <a:schemeClr val="bg1"/>
                        </a:gs>
                      </a:gsLst>
                      <a:lin ang="162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dirty="0"/>
                        <a:t>  </a:t>
                      </a:r>
                    </a:p>
                  </p:txBody>
                </p: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A558025D-6414-4E7B-8A44-32F50F3A73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66012" y="2208174"/>
                      <a:ext cx="154824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Privacy </a:t>
                      </a:r>
                    </a:p>
                  </p:txBody>
                </p:sp>
              </p:grpSp>
            </p:grp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D6BE816F-3FC5-420E-A1A6-B53A8C7A073B}"/>
                    </a:ext>
                  </a:extLst>
                </p:cNvPr>
                <p:cNvSpPr/>
                <p:nvPr/>
              </p:nvSpPr>
              <p:spPr>
                <a:xfrm>
                  <a:off x="5196464" y="569158"/>
                  <a:ext cx="862446" cy="18703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highlight>
                      <a:srgbClr val="C0C0C0"/>
                    </a:highlight>
                  </a:endParaRPr>
                </a:p>
              </p:txBody>
            </p:sp>
          </p:grpSp>
          <p:sp>
            <p:nvSpPr>
              <p:cNvPr id="46" name="Trapezoid 45">
                <a:extLst>
                  <a:ext uri="{FF2B5EF4-FFF2-40B4-BE49-F238E27FC236}">
                    <a16:creationId xmlns:a16="http://schemas.microsoft.com/office/drawing/2014/main" id="{4D025AF6-BA5A-494C-AF94-7CF7017956D2}"/>
                  </a:ext>
                </a:extLst>
              </p:cNvPr>
              <p:cNvSpPr/>
              <p:nvPr/>
            </p:nvSpPr>
            <p:spPr>
              <a:xfrm>
                <a:off x="4744239" y="3785294"/>
                <a:ext cx="2004961" cy="560984"/>
              </a:xfrm>
              <a:prstGeom prst="trapezoid">
                <a:avLst>
                  <a:gd name="adj" fmla="val 3832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Moderately"/>
                <a:lightRig rig="morning" dir="t"/>
              </a:scene3d>
              <a:sp3d extrusionH="76200" contourW="12700" prstMaterial="softEdge">
                <a:bevelT w="0" h="374650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      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08D7A7-84D4-4C39-A0B4-0A6E6E9C9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8063" y="3669219"/>
              <a:ext cx="1184364" cy="1070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32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3E22B3-B939-4063-BE75-D3FBD773A864}"/>
              </a:ext>
            </a:extLst>
          </p:cNvPr>
          <p:cNvSpPr txBox="1"/>
          <p:nvPr/>
        </p:nvSpPr>
        <p:spPr>
          <a:xfrm>
            <a:off x="-1620981" y="38936"/>
            <a:ext cx="11523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                   Why are we better ?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DF620FE-23AB-47B0-8E68-F168316B53C6}"/>
              </a:ext>
            </a:extLst>
          </p:cNvPr>
          <p:cNvSpPr/>
          <p:nvPr/>
        </p:nvSpPr>
        <p:spPr>
          <a:xfrm>
            <a:off x="485245" y="4636344"/>
            <a:ext cx="2043546" cy="1911927"/>
          </a:xfrm>
          <a:prstGeom prst="flowChartConnector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B34025FD-D969-4685-B809-77361597E1F4}"/>
              </a:ext>
            </a:extLst>
          </p:cNvPr>
          <p:cNvSpPr/>
          <p:nvPr/>
        </p:nvSpPr>
        <p:spPr>
          <a:xfrm>
            <a:off x="2438401" y="2182091"/>
            <a:ext cx="2393372" cy="2339289"/>
          </a:xfrm>
          <a:prstGeom prst="flowChartConnector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D1BD47A7-D99F-4C22-AFD4-E4455002A4EE}"/>
              </a:ext>
            </a:extLst>
          </p:cNvPr>
          <p:cNvSpPr/>
          <p:nvPr/>
        </p:nvSpPr>
        <p:spPr>
          <a:xfrm>
            <a:off x="5635338" y="4024745"/>
            <a:ext cx="2303317" cy="1911927"/>
          </a:xfrm>
          <a:prstGeom prst="flowChartConnector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BF1C8FA-7934-4F43-AC90-37C0106E4C38}"/>
              </a:ext>
            </a:extLst>
          </p:cNvPr>
          <p:cNvSpPr/>
          <p:nvPr/>
        </p:nvSpPr>
        <p:spPr>
          <a:xfrm>
            <a:off x="8603671" y="904328"/>
            <a:ext cx="3311236" cy="3274471"/>
          </a:xfrm>
          <a:prstGeom prst="flowChartConnector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F90677-B296-478E-84A6-1C4AB4625D3A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2229521" y="4178799"/>
            <a:ext cx="559381" cy="737540"/>
          </a:xfrm>
          <a:prstGeom prst="line">
            <a:avLst/>
          </a:prstGeom>
          <a:ln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E49ED4-CE43-471A-8EBE-8F227009CEA8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831773" y="3351736"/>
            <a:ext cx="1194953" cy="953004"/>
          </a:xfrm>
          <a:prstGeom prst="line">
            <a:avLst/>
          </a:prstGeom>
          <a:ln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5F3AD7-6255-4AB4-9730-29F46E6108B2}"/>
              </a:ext>
            </a:extLst>
          </p:cNvPr>
          <p:cNvCxnSpPr>
            <a:cxnSpLocks/>
            <a:stCxn id="17" idx="3"/>
            <a:endCxn id="16" idx="7"/>
          </p:cNvCxnSpPr>
          <p:nvPr/>
        </p:nvCxnSpPr>
        <p:spPr>
          <a:xfrm flipH="1">
            <a:off x="7601342" y="3699264"/>
            <a:ext cx="1487248" cy="605476"/>
          </a:xfrm>
          <a:prstGeom prst="line">
            <a:avLst/>
          </a:prstGeom>
          <a:ln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AEEB848-8D7E-4E0F-A5E9-35CA099D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538" y="1674733"/>
            <a:ext cx="1655502" cy="16518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66373F-F682-4ABF-8585-6B4456EF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20" y="4369108"/>
            <a:ext cx="1115352" cy="1223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65F8EAB-86C2-427C-8D01-8D5092B4D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83" y="4972791"/>
            <a:ext cx="1233725" cy="9638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220A45F-175C-4F7E-AD5C-43EF07BC3F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737" r="-5856" b="-6451"/>
          <a:stretch/>
        </p:blipFill>
        <p:spPr>
          <a:xfrm>
            <a:off x="2963398" y="2740801"/>
            <a:ext cx="1287960" cy="113950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A268A5-0497-4543-97EF-4FF052ED1E19}"/>
              </a:ext>
            </a:extLst>
          </p:cNvPr>
          <p:cNvSpPr txBox="1"/>
          <p:nvPr/>
        </p:nvSpPr>
        <p:spPr>
          <a:xfrm>
            <a:off x="938116" y="3835071"/>
            <a:ext cx="120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  Rates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707707-6A46-4B66-A542-D4F3865F17CF}"/>
              </a:ext>
            </a:extLst>
          </p:cNvPr>
          <p:cNvSpPr txBox="1"/>
          <p:nvPr/>
        </p:nvSpPr>
        <p:spPr>
          <a:xfrm>
            <a:off x="2963181" y="4609665"/>
            <a:ext cx="176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User Privacy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879BD4-2E86-4218-9D7A-D55F24996438}"/>
              </a:ext>
            </a:extLst>
          </p:cNvPr>
          <p:cNvSpPr txBox="1"/>
          <p:nvPr/>
        </p:nvSpPr>
        <p:spPr>
          <a:xfrm>
            <a:off x="6088597" y="3324036"/>
            <a:ext cx="176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24/7 Customer Support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CF2A28-7EE2-4DDB-A4B4-B0864B48E0D9}"/>
              </a:ext>
            </a:extLst>
          </p:cNvPr>
          <p:cNvSpPr txBox="1"/>
          <p:nvPr/>
        </p:nvSpPr>
        <p:spPr>
          <a:xfrm>
            <a:off x="9232111" y="4259937"/>
            <a:ext cx="2186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Trusted Healthcare Professional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B15300-6572-468E-AF4E-839A10CD5AF0}"/>
              </a:ext>
            </a:extLst>
          </p:cNvPr>
          <p:cNvSpPr txBox="1"/>
          <p:nvPr/>
        </p:nvSpPr>
        <p:spPr>
          <a:xfrm>
            <a:off x="0" y="-730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256183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3B3928-FDFE-4948-9D90-D829C62E9C91}"/>
              </a:ext>
            </a:extLst>
          </p:cNvPr>
          <p:cNvSpPr/>
          <p:nvPr/>
        </p:nvSpPr>
        <p:spPr>
          <a:xfrm>
            <a:off x="-3368255" y="0"/>
            <a:ext cx="70881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                                    How we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3E10C-241C-44B4-929E-42D840E65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676" y="1904635"/>
            <a:ext cx="2828081" cy="23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BF8CA-496C-4F0D-97B5-3D4050621BAD}"/>
              </a:ext>
            </a:extLst>
          </p:cNvPr>
          <p:cNvSpPr/>
          <p:nvPr/>
        </p:nvSpPr>
        <p:spPr>
          <a:xfrm>
            <a:off x="5222903" y="2772375"/>
            <a:ext cx="24081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cs typeface="Arial" panose="020B0604020202020204" pitchFamily="34" charset="0"/>
              </a:rPr>
              <a:t>A.I based Mental Health assistant powered by Dialog flow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3F08B0-6DCA-4200-BB00-64325BBF7BEE}"/>
              </a:ext>
            </a:extLst>
          </p:cNvPr>
          <p:cNvSpPr/>
          <p:nvPr/>
        </p:nvSpPr>
        <p:spPr>
          <a:xfrm>
            <a:off x="3513092" y="3136612"/>
            <a:ext cx="990515" cy="584775"/>
          </a:xfrm>
          <a:prstGeom prst="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00828-7FF3-427C-A572-0AD062770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9" y="2276936"/>
            <a:ext cx="2828081" cy="2481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76CAE-1D57-4EDA-81C0-2AFE668C9933}"/>
              </a:ext>
            </a:extLst>
          </p:cNvPr>
          <p:cNvSpPr txBox="1"/>
          <p:nvPr/>
        </p:nvSpPr>
        <p:spPr>
          <a:xfrm>
            <a:off x="504415" y="4814228"/>
            <a:ext cx="264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Sophie is a master’s student. She is depressed due to covid-19 and assignment submission.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EEDDB1E-0816-4DE9-89B6-D55CE7256E44}"/>
              </a:ext>
            </a:extLst>
          </p:cNvPr>
          <p:cNvSpPr/>
          <p:nvPr/>
        </p:nvSpPr>
        <p:spPr>
          <a:xfrm>
            <a:off x="7829826" y="3080151"/>
            <a:ext cx="990515" cy="584775"/>
          </a:xfrm>
          <a:prstGeom prst="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2D6B10-1D80-482B-A2D3-1ADFB3FCB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521" y="4200530"/>
            <a:ext cx="2594388" cy="1674317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681444-0C73-4C49-831F-6BD29DB96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21" y="1199920"/>
            <a:ext cx="2556839" cy="1674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79C6CB-CF43-4247-98DE-9B1B2DA580BF}"/>
              </a:ext>
            </a:extLst>
          </p:cNvPr>
          <p:cNvSpPr txBox="1"/>
          <p:nvPr/>
        </p:nvSpPr>
        <p:spPr>
          <a:xfrm>
            <a:off x="9044304" y="3018597"/>
            <a:ext cx="264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Sophie will be getting a first line support and the instructions from the mental mate bot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E6AB2-BBD2-48FE-B6AB-5F88467F65A9}"/>
              </a:ext>
            </a:extLst>
          </p:cNvPr>
          <p:cNvSpPr txBox="1"/>
          <p:nvPr/>
        </p:nvSpPr>
        <p:spPr>
          <a:xfrm>
            <a:off x="9044304" y="5935741"/>
            <a:ext cx="2647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If Sophie is a subscribed user she can book or chat with the health care professional.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E8F33-986A-46CE-BF91-36872F881367}"/>
              </a:ext>
            </a:extLst>
          </p:cNvPr>
          <p:cNvSpPr txBox="1"/>
          <p:nvPr/>
        </p:nvSpPr>
        <p:spPr>
          <a:xfrm>
            <a:off x="11575" y="-12233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71F08-1AE3-42A2-AA90-CCC9C49D8FCC}"/>
              </a:ext>
            </a:extLst>
          </p:cNvPr>
          <p:cNvGrpSpPr/>
          <p:nvPr/>
        </p:nvGrpSpPr>
        <p:grpSpPr>
          <a:xfrm>
            <a:off x="4640304" y="4681460"/>
            <a:ext cx="3052824" cy="1915330"/>
            <a:chOff x="3075613" y="2589090"/>
            <a:chExt cx="3052824" cy="19153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DD49EB-1F92-4AA9-9DDD-312F7BEA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75613" y="3604750"/>
              <a:ext cx="1567408" cy="89967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3FC021D-CAC3-4D45-9B0E-2647C3791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35984" y="3604749"/>
              <a:ext cx="1492453" cy="89967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E38A876-2B33-4243-8448-E64F17F68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4398" y="2589090"/>
              <a:ext cx="1150591" cy="1028149"/>
            </a:xfrm>
            <a:prstGeom prst="rect">
              <a:avLst/>
            </a:prstGeom>
          </p:spPr>
        </p:pic>
      </p:grp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F914C309-6C3E-4659-806F-07BD90C7A16E}"/>
              </a:ext>
            </a:extLst>
          </p:cNvPr>
          <p:cNvSpPr/>
          <p:nvPr/>
        </p:nvSpPr>
        <p:spPr>
          <a:xfrm>
            <a:off x="6011694" y="4190802"/>
            <a:ext cx="311285" cy="480929"/>
          </a:xfrm>
          <a:prstGeom prst="upDown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85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2D55B3-0789-4B57-BFE8-3088F480C873}"/>
              </a:ext>
            </a:extLst>
          </p:cNvPr>
          <p:cNvSpPr txBox="1"/>
          <p:nvPr/>
        </p:nvSpPr>
        <p:spPr>
          <a:xfrm>
            <a:off x="0" y="0"/>
            <a:ext cx="44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With Audio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15B34-0121-49CA-8F17-081E4D8ABAD1}"/>
              </a:ext>
            </a:extLst>
          </p:cNvPr>
          <p:cNvSpPr txBox="1"/>
          <p:nvPr/>
        </p:nvSpPr>
        <p:spPr>
          <a:xfrm>
            <a:off x="11575" y="-12233"/>
            <a:ext cx="12191999" cy="646331"/>
          </a:xfrm>
          <a:prstGeom prst="rect">
            <a:avLst/>
          </a:prstGeom>
          <a:solidFill>
            <a:srgbClr val="4624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Demo - 1 (Covid-19)</a:t>
            </a:r>
          </a:p>
        </p:txBody>
      </p:sp>
      <p:pic>
        <p:nvPicPr>
          <p:cNvPr id="2" name="Online Media 1" title="Mental Mate - Part 1">
            <a:hlinkClick r:id="" action="ppaction://media"/>
            <a:extLst>
              <a:ext uri="{FF2B5EF4-FFF2-40B4-BE49-F238E27FC236}">
                <a16:creationId xmlns:a16="http://schemas.microsoft.com/office/drawing/2014/main" id="{46B1829F-7B4F-42DD-BC8B-751BE68698F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646331"/>
            <a:ext cx="1219199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515</Words>
  <Application>Microsoft Office PowerPoint</Application>
  <PresentationFormat>Widescreen</PresentationFormat>
  <Paragraphs>154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Kamalesh Palani</dc:creator>
  <cp:lastModifiedBy>vinaysheel wagh</cp:lastModifiedBy>
  <cp:revision>252</cp:revision>
  <dcterms:created xsi:type="dcterms:W3CDTF">2020-04-08T11:16:03Z</dcterms:created>
  <dcterms:modified xsi:type="dcterms:W3CDTF">2020-04-20T17:38:32Z</dcterms:modified>
</cp:coreProperties>
</file>